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9" r:id="rId4"/>
    <p:sldId id="263" r:id="rId5"/>
    <p:sldId id="260" r:id="rId6"/>
    <p:sldId id="261" r:id="rId7"/>
    <p:sldId id="265" r:id="rId8"/>
    <p:sldId id="257" r:id="rId9"/>
    <p:sldId id="258" r:id="rId10"/>
    <p:sldId id="262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25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B60B3-72B6-42FD-8BEF-245D5CA85A5F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7622-D963-4ABF-B0D5-120F86C550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5796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B60B3-72B6-42FD-8BEF-245D5CA85A5F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7622-D963-4ABF-B0D5-120F86C550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7738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B60B3-72B6-42FD-8BEF-245D5CA85A5F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7622-D963-4ABF-B0D5-120F86C550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48969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B60B3-72B6-42FD-8BEF-245D5CA85A5F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7622-D963-4ABF-B0D5-120F86C550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75337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B60B3-72B6-42FD-8BEF-245D5CA85A5F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7622-D963-4ABF-B0D5-120F86C550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5874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B60B3-72B6-42FD-8BEF-245D5CA85A5F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7622-D963-4ABF-B0D5-120F86C550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5376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B60B3-72B6-42FD-8BEF-245D5CA85A5F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7622-D963-4ABF-B0D5-120F86C550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7689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B60B3-72B6-42FD-8BEF-245D5CA85A5F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7622-D963-4ABF-B0D5-120F86C550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1307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B60B3-72B6-42FD-8BEF-245D5CA85A5F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7622-D963-4ABF-B0D5-120F86C550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4590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B60B3-72B6-42FD-8BEF-245D5CA85A5F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7622-D963-4ABF-B0D5-120F86C550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123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B60B3-72B6-42FD-8BEF-245D5CA85A5F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27622-D963-4ABF-B0D5-120F86C550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028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B60B3-72B6-42FD-8BEF-245D5CA85A5F}" type="datetimeFigureOut">
              <a:rPr lang="ru-RU" smtClean="0"/>
              <a:t>15.03.2019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27622-D963-4ABF-B0D5-120F86C550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8879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55576" y="764704"/>
            <a:ext cx="7920880" cy="5184576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Федеральному закону от 29 октября 1998 года № 164-ФЗ </a:t>
            </a: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финансовой аренде (лизинге)»: </a:t>
            </a:r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Лизинг – это совокупность экономических и правовых отношений, возникающих в связи с реализацией договора лизинга, в том числе приобретением предмета лизинга»</a:t>
            </a:r>
          </a:p>
        </p:txBody>
      </p:sp>
    </p:spTree>
    <p:extLst>
      <p:ext uri="{BB962C8B-B14F-4D97-AF65-F5344CB8AC3E}">
        <p14:creationId xmlns:p14="http://schemas.microsoft.com/office/powerpoint/2010/main" val="396112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67" y="836712"/>
            <a:ext cx="9252520" cy="518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94271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Договор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лизинга - договор, в соответствии с которым арендодатель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(лизингодатель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обязуется приобрести в собственность указанное арендатором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(лизингополучателем)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имущество у определенного им продавца и предоставить лизингополучателю это имущество за плату во временное владение и пользование. Договором лизинга может быть предусмотрено, что выбор продавца и приобретаемого имущества осуществляется лизингодателем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0986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Субъекты сделки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Прямые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лизингодатель 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лизингополучатель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продавец</a:t>
            </a: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Косвенные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коммерческие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инвестиционные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банки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страховые компании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посреднические фирмы</a:t>
            </a:r>
          </a:p>
        </p:txBody>
      </p:sp>
    </p:spTree>
    <p:extLst>
      <p:ext uri="{BB962C8B-B14F-4D97-AF65-F5344CB8AC3E}">
        <p14:creationId xmlns:p14="http://schemas.microsoft.com/office/powerpoint/2010/main" val="51238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https://articlekz.com/public/uploads/data/files/pics4/1_195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404664"/>
            <a:ext cx="8733929" cy="5396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89481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Функции лизинга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Финансовая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Данная функция проявляется в том, что получатель предмета лизинга освобождается от одновременной и полной оплаты оборудования и как бы получает долгосрочный кредит.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Производственная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Она заключается в том, что лизингополучатель не тратит огромные деньги на покупку оборудования (или другого имущества), а берет его в аренду на срок короче срока его службы. Это позволяет лизингополучателю использовать в своем производстве новейшее оборудование, которое соответствует НТП.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Сбытовая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Она проявляется в том, чтобы с помощью лизинга расширить круг потребителей новой техники и технологий.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налоговых и амортизационных льгот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Она проявляется в том, что государство предоставляет участникам лизинговых отношений амортизационные и налоговые льготы, а именно для оборудования, которое приобретено в лизинг, может применяться механизм ускоренной амортизации (с коэффициентом 3), а это позволит лизингополучателю, в первые годы, снизить выплаты по налогу на прибыль.</a:t>
            </a:r>
          </a:p>
        </p:txBody>
      </p:sp>
    </p:spTree>
    <p:extLst>
      <p:ext uri="{BB962C8B-B14F-4D97-AF65-F5344CB8AC3E}">
        <p14:creationId xmlns:p14="http://schemas.microsoft.com/office/powerpoint/2010/main" val="112878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/>
              <a:t>Особенности лизинга и </a:t>
            </a:r>
            <a:r>
              <a:rPr lang="ru-RU" dirty="0" smtClean="0"/>
              <a:t>кредита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711012"/>
              </p:ext>
            </p:extLst>
          </p:nvPr>
        </p:nvGraphicFramePr>
        <p:xfrm>
          <a:off x="467544" y="1291432"/>
          <a:ext cx="8424936" cy="529548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12468"/>
                <a:gridCol w="4212468"/>
              </a:tblGrid>
              <a:tr h="196781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Лизинг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Кредит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/>
                </a:tc>
              </a:tr>
              <a:tr h="787124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Возможность применения механизма ускоренной</a:t>
                      </a:r>
                      <a:b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амортизации (с коэффициентом 3), что</a:t>
                      </a:r>
                      <a:b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позволяет экономить на налоге на прибыль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Амортизация начисляется стандартным</a:t>
                      </a:r>
                      <a:b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способом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/>
                </a:tc>
              </a:tr>
              <a:tr h="590343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Предмет лизинга может учитываться на балансе</a:t>
                      </a:r>
                      <a:b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как лизингополучателя, так и лизингодателя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Имущество учитывается только на балансе</a:t>
                      </a:r>
                      <a:b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клиента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/>
                </a:tc>
              </a:tr>
              <a:tr h="983905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Экономия на отчислениях при уплате налога на</a:t>
                      </a:r>
                      <a:b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имущество. Если балансодержателем является</a:t>
                      </a:r>
                      <a:b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лизингополучатель, экономия получается за</a:t>
                      </a:r>
                      <a:b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счет ускоренной амортизации имущества.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Заемщик является собственником и платит</a:t>
                      </a:r>
                      <a:b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 на имущество (больше, чем при</a:t>
                      </a:r>
                      <a:b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лизинге из-за отсутствия ускоренной</a:t>
                      </a:r>
                      <a:b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амортизации)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/>
                </a:tc>
              </a:tr>
              <a:tr h="590343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 лизинговые платежи относятся на затраты</a:t>
                      </a:r>
                      <a:b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предприятия в полном объеме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затраты относятся только проценты по</a:t>
                      </a:r>
                      <a:b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кредиту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/>
                </a:tc>
              </a:tr>
              <a:tr h="590343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полной амортизации оборудования</a:t>
                      </a:r>
                      <a:b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сравним со сроком договора лизинга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Средний срок амортизации от 5 до 7 лет,</a:t>
                      </a:r>
                      <a:b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Погасив кредит, предприятие продолжает</a:t>
                      </a:r>
                      <a:b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платить налог на имущество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/>
                </a:tc>
              </a:tr>
              <a:tr h="393562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Адаптация графика платежей под</a:t>
                      </a:r>
                      <a:b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лизингополучателя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Жесткий график платежей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/>
                </a:tc>
              </a:tr>
              <a:tr h="393562"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Как правило, приобретаемое имущество</a:t>
                      </a:r>
                      <a:b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является предметом залога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/>
                </a:tc>
                <a:tc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Как правило, необходим дополнительный</a:t>
                      </a:r>
                      <a:b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залог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</a:txBody>
                  <a:tcPr marL="59034" marR="5903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850303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АО «</a:t>
            </a:r>
            <a:r>
              <a:rPr lang="ru-RU" dirty="0" err="1" smtClean="0"/>
              <a:t>Росагролизинг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Росагролизинг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посредством финансовой аренды (лизинга) осуществляет техническую и технологическую модернизацию производственной и социальной инфраструктуры села, пополнение и обновление племенного поголовья сельскохозяйственных животных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21034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7817" y="764704"/>
            <a:ext cx="9316433" cy="5239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210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8520" y="188640"/>
            <a:ext cx="9392435" cy="5999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1639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255</TotalTime>
  <Words>351</Words>
  <Application>Microsoft Office PowerPoint</Application>
  <PresentationFormat>Экран (4:3)</PresentationFormat>
  <Paragraphs>40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Презентация PowerPoint</vt:lpstr>
      <vt:lpstr>Презентация PowerPoint</vt:lpstr>
      <vt:lpstr>Субъекты сделки</vt:lpstr>
      <vt:lpstr>Презентация PowerPoint</vt:lpstr>
      <vt:lpstr>Функции лизинга</vt:lpstr>
      <vt:lpstr>Особенности лизинга и кредита</vt:lpstr>
      <vt:lpstr>АО «Росагролизинг»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Шеховцов Виталий Васильевич</dc:creator>
  <cp:lastModifiedBy>Алиночка</cp:lastModifiedBy>
  <cp:revision>6</cp:revision>
  <dcterms:created xsi:type="dcterms:W3CDTF">2019-03-14T09:29:43Z</dcterms:created>
  <dcterms:modified xsi:type="dcterms:W3CDTF">2019-03-15T08:42:58Z</dcterms:modified>
</cp:coreProperties>
</file>