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319" r:id="rId3"/>
    <p:sldId id="323" r:id="rId4"/>
    <p:sldId id="322" r:id="rId5"/>
    <p:sldId id="324" r:id="rId6"/>
    <p:sldId id="325" r:id="rId7"/>
    <p:sldId id="321" r:id="rId8"/>
    <p:sldId id="280" r:id="rId9"/>
    <p:sldId id="327" r:id="rId10"/>
    <p:sldId id="328" r:id="rId11"/>
    <p:sldId id="287" r:id="rId12"/>
    <p:sldId id="329" r:id="rId13"/>
    <p:sldId id="326" r:id="rId14"/>
    <p:sldId id="281" r:id="rId15"/>
    <p:sldId id="313" r:id="rId16"/>
    <p:sldId id="289" r:id="rId17"/>
    <p:sldId id="284" r:id="rId18"/>
    <p:sldId id="286" r:id="rId19"/>
    <p:sldId id="292" r:id="rId20"/>
    <p:sldId id="293" r:id="rId21"/>
    <p:sldId id="288" r:id="rId22"/>
    <p:sldId id="315" r:id="rId23"/>
    <p:sldId id="303" r:id="rId24"/>
    <p:sldId id="290" r:id="rId25"/>
    <p:sldId id="308" r:id="rId2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0D75"/>
    <a:srgbClr val="649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1F01E0-E6D6-475A-B966-16C9C8A4B87B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4A75138-CBA9-4BB4-AE05-DCE9C3C414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dokipedia.ru/document/5156664?pid=552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1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06286" y="902525"/>
            <a:ext cx="106284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/>
              <a:t>1.</a:t>
            </a:r>
            <a:r>
              <a:rPr lang="ru-RU" sz="2400" dirty="0"/>
              <a:t> Собственные </a:t>
            </a:r>
            <a:r>
              <a:rPr lang="ru-RU" sz="2400" dirty="0" smtClean="0"/>
              <a:t>источники </a:t>
            </a:r>
            <a:r>
              <a:rPr lang="ru-RU" sz="2400" dirty="0"/>
              <a:t>формирования имущества </a:t>
            </a:r>
            <a:r>
              <a:rPr lang="ru-RU" sz="2400" dirty="0" smtClean="0"/>
              <a:t>кооператива.</a:t>
            </a:r>
            <a:endParaRPr lang="ru-RU" sz="2400" dirty="0"/>
          </a:p>
          <a:p>
            <a:r>
              <a:rPr lang="ru-RU" sz="2400" dirty="0" smtClean="0"/>
              <a:t>2. Заемные </a:t>
            </a:r>
            <a:r>
              <a:rPr lang="ru-RU" sz="2400" dirty="0"/>
              <a:t>источники формирования имущества </a:t>
            </a:r>
            <a:r>
              <a:rPr lang="ru-RU" sz="2400" dirty="0" smtClean="0"/>
              <a:t>кооператива.</a:t>
            </a:r>
            <a:endParaRPr lang="ru-RU" sz="2400" dirty="0"/>
          </a:p>
          <a:p>
            <a:r>
              <a:rPr lang="ru-RU" sz="2400" dirty="0" smtClean="0"/>
              <a:t>3. Особенности </a:t>
            </a:r>
            <a:r>
              <a:rPr lang="ru-RU" sz="2400" dirty="0"/>
              <a:t>формирования фондов кооператива: паевого, неделимого, резервного и пр.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84211" y="4487332"/>
            <a:ext cx="11250490" cy="150706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Источники формирования имущества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сельскохозяйственного потребительского кооператива</a:t>
            </a:r>
          </a:p>
        </p:txBody>
      </p:sp>
    </p:spTree>
    <p:extLst>
      <p:ext uri="{BB962C8B-B14F-4D97-AF65-F5344CB8AC3E}">
        <p14:creationId xmlns:p14="http://schemas.microsoft.com/office/powerpoint/2010/main" val="2821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8826" y="501134"/>
            <a:ext cx="107222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Источником </a:t>
            </a:r>
            <a:r>
              <a:rPr lang="ru-RU" sz="2800" dirty="0"/>
              <a:t>заемных средств </a:t>
            </a:r>
            <a:r>
              <a:rPr lang="ru-RU" sz="2800" dirty="0" smtClean="0"/>
              <a:t>в кооперативе могут </a:t>
            </a:r>
            <a:r>
              <a:rPr lang="ru-RU" sz="2800" dirty="0"/>
              <a:t>быть кредиты и займы:</a:t>
            </a:r>
          </a:p>
          <a:p>
            <a:r>
              <a:rPr lang="ru-RU" sz="2800" dirty="0"/>
              <a:t>- банков;</a:t>
            </a:r>
          </a:p>
          <a:p>
            <a:r>
              <a:rPr lang="ru-RU" sz="2800" dirty="0"/>
              <a:t>- сельскохозяйственных потребительских кредитных кооперативов;</a:t>
            </a:r>
          </a:p>
          <a:p>
            <a:r>
              <a:rPr lang="ru-RU" sz="2800" dirty="0"/>
              <a:t>- различных организаций;</a:t>
            </a:r>
          </a:p>
          <a:p>
            <a:r>
              <a:rPr lang="ru-RU" sz="2800" dirty="0"/>
              <a:t>- займы от членов и ассоциированных членов кооператива.</a:t>
            </a:r>
          </a:p>
          <a:p>
            <a:pPr algn="just"/>
            <a:r>
              <a:rPr lang="ru-RU" sz="2800" dirty="0"/>
              <a:t>Кооперативам может быть оказана помощь из бюджетов разного уровня: федерального, регионального и муниципального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Кредиторская задолженность кооператива так же является источником привлеченных средств.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00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457" y="1028343"/>
            <a:ext cx="108600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Одним из основных источников средств для </a:t>
            </a:r>
            <a:r>
              <a:rPr lang="ru-RU" sz="2400" dirty="0" smtClean="0"/>
              <a:t>СХПК </a:t>
            </a:r>
            <a:r>
              <a:rPr lang="ru-RU" sz="2400" dirty="0"/>
              <a:t>могут быть 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</a:rPr>
              <a:t>средства целевого финансирования</a:t>
            </a:r>
            <a:r>
              <a:rPr lang="ru-RU" sz="2400" b="1" u="sng" dirty="0"/>
              <a:t>.</a:t>
            </a:r>
            <a:endParaRPr lang="ru-RU" sz="2400" dirty="0"/>
          </a:p>
          <a:p>
            <a:pPr algn="just"/>
            <a:r>
              <a:rPr lang="ru-RU" sz="2400" dirty="0"/>
              <a:t>Такие средства могут поступать от: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членов кооператива в виде вступительных и членских взносов;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государственных органов, финансирующих соответствующие целевые программы;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негосударственных организаций, выделяющих средства на определенные цели, связанные с деятельностью </a:t>
            </a:r>
            <a:r>
              <a:rPr lang="ru-RU" sz="2400" dirty="0" err="1"/>
              <a:t>СПоК</a:t>
            </a:r>
            <a:r>
              <a:rPr lang="ru-RU" sz="2400" dirty="0"/>
              <a:t>, и т.п.</a:t>
            </a:r>
          </a:p>
          <a:p>
            <a:pPr algn="just"/>
            <a:r>
              <a:rPr lang="ru-RU" sz="2400" b="1" dirty="0">
                <a:solidFill>
                  <a:srgbClr val="FFC000"/>
                </a:solidFill>
              </a:rPr>
              <a:t>К средствам целевого финансирования также относят: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средства, которые получены на осуществление благотворительной деятельности;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имущество, переходящее по завещанию в порядке наследования на содержание </a:t>
            </a:r>
            <a:r>
              <a:rPr lang="ru-RU" sz="2400" dirty="0" err="1"/>
              <a:t>СПоК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>
                <a:sym typeface="Symbol"/>
              </a:rPr>
              <a:t></a:t>
            </a:r>
            <a:r>
              <a:rPr lang="ru-RU" sz="2400" dirty="0"/>
              <a:t>гранты, полученные кооперативом.</a:t>
            </a:r>
          </a:p>
        </p:txBody>
      </p:sp>
    </p:spTree>
    <p:extLst>
      <p:ext uri="{BB962C8B-B14F-4D97-AF65-F5344CB8AC3E}">
        <p14:creationId xmlns:p14="http://schemas.microsoft.com/office/powerpoint/2010/main" val="26399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6301" y="150405"/>
            <a:ext cx="1078491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Вопрос </a:t>
            </a:r>
            <a:r>
              <a:rPr lang="ru-RU" sz="2800" b="1" i="1" dirty="0" smtClean="0"/>
              <a:t>3.</a:t>
            </a:r>
            <a:r>
              <a:rPr lang="ru-RU" sz="2800" dirty="0"/>
              <a:t> </a:t>
            </a:r>
            <a:r>
              <a:rPr lang="ru-RU" sz="2800" b="1" i="1" dirty="0"/>
              <a:t>Особенности формирования фондов кооператива </a:t>
            </a:r>
          </a:p>
          <a:p>
            <a:pPr algn="ctr"/>
            <a:endParaRPr lang="ru-RU" sz="2800" b="1" i="1" dirty="0" smtClean="0"/>
          </a:p>
          <a:p>
            <a:pPr algn="ctr"/>
            <a:r>
              <a:rPr lang="ru-RU" sz="2800" dirty="0" smtClean="0"/>
              <a:t>Имущество кооператива аккумулируется фондами:</a:t>
            </a:r>
          </a:p>
          <a:p>
            <a:pPr algn="just"/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- паевой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фонд </a:t>
            </a:r>
            <a:r>
              <a:rPr lang="ru-RU" sz="2800" dirty="0"/>
              <a:t>- сумма паев членов кооператива и ассоциированных членов кооператива в денежном </a:t>
            </a:r>
            <a:r>
              <a:rPr lang="ru-RU" sz="2800" dirty="0" smtClean="0"/>
              <a:t>выражении</a:t>
            </a:r>
          </a:p>
          <a:p>
            <a:pPr marL="457200" indent="-457200" algn="just">
              <a:buFontTx/>
              <a:buChar char="-"/>
            </a:pPr>
            <a:r>
              <a:rPr lang="ru-RU" sz="2800" b="1" dirty="0" smtClean="0">
                <a:solidFill>
                  <a:srgbClr val="FFC000"/>
                </a:solidFill>
              </a:rPr>
              <a:t>резервный </a:t>
            </a:r>
            <a:r>
              <a:rPr lang="ru-RU" sz="2800" b="1" dirty="0">
                <a:solidFill>
                  <a:srgbClr val="FFC000"/>
                </a:solidFill>
              </a:rPr>
              <a:t>фонд </a:t>
            </a:r>
            <a:r>
              <a:rPr lang="ru-RU" sz="2800" b="1" dirty="0" smtClean="0">
                <a:solidFill>
                  <a:srgbClr val="FFC000"/>
                </a:solidFill>
              </a:rPr>
              <a:t>определяется </a:t>
            </a:r>
            <a:r>
              <a:rPr lang="ru-RU" sz="2800" dirty="0" smtClean="0"/>
              <a:t>в процентном отношении к паевому фонду, и служит для покрытия непредвиденных расходов и затрат</a:t>
            </a:r>
          </a:p>
          <a:p>
            <a:pPr marL="457200" indent="-457200" algn="just">
              <a:buFontTx/>
              <a:buChar char="-"/>
            </a:pPr>
            <a:r>
              <a:rPr lang="ru-RU" sz="2800" b="1" i="1" dirty="0">
                <a:solidFill>
                  <a:srgbClr val="C00000"/>
                </a:solidFill>
              </a:rPr>
              <a:t>п</a:t>
            </a:r>
            <a:r>
              <a:rPr lang="ru-RU" sz="2800" b="1" i="1" dirty="0" smtClean="0">
                <a:solidFill>
                  <a:srgbClr val="C00000"/>
                </a:solidFill>
              </a:rPr>
              <a:t>од неделимым </a:t>
            </a:r>
            <a:r>
              <a:rPr lang="ru-RU" sz="2800" b="1" i="1" dirty="0">
                <a:solidFill>
                  <a:srgbClr val="C00000"/>
                </a:solidFill>
              </a:rPr>
              <a:t>фондом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понимается часть имущества, не подлежащая в период существования кооператива разделу на паи членов кооператива и ассоциированных членов кооператива или выплате при прекращении ими членства в кооперативе, а используется в текущей деятельности в соответствии с целевым назначением</a:t>
            </a:r>
            <a:r>
              <a:rPr lang="ru-RU" sz="2800" dirty="0" smtClean="0"/>
              <a:t>.</a:t>
            </a:r>
            <a:endParaRPr lang="ru-RU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1928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655" y="501134"/>
            <a:ext cx="101335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 значимым источником формирования имущества кооператива выступают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паевые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взносы.</a:t>
            </a:r>
          </a:p>
          <a:p>
            <a:pPr algn="ctr" fontAlgn="base"/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</a:rPr>
              <a:t>Паевой взнос</a:t>
            </a:r>
            <a:r>
              <a:rPr lang="ru-RU" sz="2800" dirty="0"/>
              <a:t> - имущественный взнос члена кооператива или ассоциированного члена кооператива в паевой фонд кооператива деньгами, земельными участками, земельными и имущественными долями либо иным имуществом или имущественными правами, имеющими денежную оценку. </a:t>
            </a:r>
            <a:endParaRPr lang="ru-RU" sz="2800" dirty="0" smtClean="0"/>
          </a:p>
          <a:p>
            <a:pPr algn="just" fontAlgn="base"/>
            <a:endParaRPr lang="ru-RU" sz="2800" dirty="0" smtClean="0"/>
          </a:p>
          <a:p>
            <a:pPr algn="just" fontAlgn="base"/>
            <a:r>
              <a:rPr lang="ru-RU" sz="2800" dirty="0" smtClean="0"/>
              <a:t>Паевой </a:t>
            </a:r>
            <a:r>
              <a:rPr lang="ru-RU" sz="2800" dirty="0"/>
              <a:t>взнос члена кооператива может быть 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</a:rPr>
              <a:t>обязательным и </a:t>
            </a:r>
            <a:r>
              <a:rPr lang="ru-RU" sz="2800" b="1" u="sng" dirty="0" smtClean="0">
                <a:solidFill>
                  <a:schemeClr val="accent2">
                    <a:lumMod val="75000"/>
                  </a:schemeClr>
                </a:solidFill>
              </a:rPr>
              <a:t>дополнительным</a:t>
            </a:r>
            <a:endParaRPr lang="ru-RU" sz="2800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/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3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625" y="985371"/>
            <a:ext cx="1178699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0000"/>
                </a:solidFill>
              </a:rPr>
              <a:t>обязательный паевой взнос </a:t>
            </a:r>
            <a:r>
              <a:rPr lang="ru-RU" sz="2800" dirty="0"/>
              <a:t>- паевой взнос члена кооператива, вносимый в обязательном порядке и дающий право голоса и право на участие в деятельности кооператива, на пользование его услугами и льготами, предусмотренными уставом кооператива, и на получение полагающихся кооперативных </a:t>
            </a:r>
            <a:r>
              <a:rPr lang="ru-RU" sz="2800" dirty="0" smtClean="0"/>
              <a:t>выплат. </a:t>
            </a:r>
          </a:p>
          <a:p>
            <a:pPr algn="just"/>
            <a:r>
              <a:rPr lang="ru-RU" sz="2800" dirty="0"/>
              <a:t> </a:t>
            </a:r>
            <a:r>
              <a:rPr lang="ru-RU" sz="2800" dirty="0" smtClean="0"/>
              <a:t>  </a:t>
            </a:r>
          </a:p>
          <a:p>
            <a:pPr algn="just"/>
            <a:r>
              <a:rPr lang="ru-RU" sz="2800" dirty="0" smtClean="0"/>
              <a:t>     Суммы обязательных паевых взносов у </a:t>
            </a:r>
            <a:r>
              <a:rPr lang="ru-RU" sz="2800" dirty="0"/>
              <a:t>членов кооператива </a:t>
            </a:r>
            <a:r>
              <a:rPr lang="ru-RU" sz="2800" dirty="0" smtClean="0"/>
              <a:t>должны </a:t>
            </a:r>
            <a:r>
              <a:rPr lang="ru-RU" sz="2800" dirty="0"/>
              <a:t>быть </a:t>
            </a:r>
            <a:r>
              <a:rPr lang="ru-RU" sz="2800" dirty="0" smtClean="0"/>
              <a:t>разные для:</a:t>
            </a:r>
            <a:endParaRPr lang="ru-RU" sz="2800" dirty="0"/>
          </a:p>
          <a:p>
            <a:r>
              <a:rPr lang="ru-RU" sz="2800" dirty="0" smtClean="0"/>
              <a:t>- членов </a:t>
            </a:r>
            <a:r>
              <a:rPr lang="ru-RU" sz="2800" dirty="0"/>
              <a:t>кооператива </a:t>
            </a:r>
            <a:r>
              <a:rPr lang="ru-RU" sz="2800" dirty="0" smtClean="0"/>
              <a:t>– физических лиц</a:t>
            </a:r>
            <a:r>
              <a:rPr lang="ru-RU" sz="2800" dirty="0"/>
              <a:t>;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членов кооператива –юридических лиц</a:t>
            </a:r>
          </a:p>
          <a:p>
            <a:pPr marL="457200" indent="-457200">
              <a:buFontTx/>
              <a:buChar char="-"/>
            </a:pPr>
            <a:r>
              <a:rPr lang="ru-RU" sz="2800" dirty="0" smtClean="0"/>
              <a:t>членов кооператива–индивидуальных предпринимателей.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5062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139" y="797481"/>
            <a:ext cx="1080996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Паевой фонд и обязательные паевые взносы тратить на </a:t>
            </a:r>
          </a:p>
          <a:p>
            <a:pPr algn="just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регистрацию кооператива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нельзя! </a:t>
            </a:r>
            <a:r>
              <a:rPr lang="ru-RU" sz="2800" dirty="0" smtClean="0"/>
              <a:t>В связи с </a:t>
            </a:r>
            <a:r>
              <a:rPr lang="ru-RU" sz="2800" dirty="0"/>
              <a:t>тем, </a:t>
            </a:r>
            <a:r>
              <a:rPr lang="ru-RU" sz="2800" dirty="0" smtClean="0"/>
              <a:t>что при </a:t>
            </a:r>
            <a:r>
              <a:rPr lang="ru-RU" sz="2800" dirty="0"/>
              <a:t>выходе </a:t>
            </a:r>
            <a:r>
              <a:rPr lang="ru-RU" sz="2800" dirty="0" smtClean="0"/>
              <a:t>из </a:t>
            </a:r>
            <a:r>
              <a:rPr lang="ru-RU" sz="2800" dirty="0"/>
              <a:t>кооператива </a:t>
            </a:r>
            <a:r>
              <a:rPr lang="ru-RU" sz="2800" dirty="0" smtClean="0"/>
              <a:t>члену кооператива возвращается размер обязательного </a:t>
            </a:r>
            <a:r>
              <a:rPr lang="ru-RU" sz="2800" dirty="0"/>
              <a:t>паевого взноса, внесенный при </a:t>
            </a:r>
            <a:r>
              <a:rPr lang="ru-RU" sz="2800" dirty="0" smtClean="0"/>
              <a:t>вступлении.</a:t>
            </a:r>
            <a:endParaRPr lang="ru-RU" sz="2800" dirty="0"/>
          </a:p>
          <a:p>
            <a:pPr algn="just"/>
            <a:endParaRPr lang="ru-RU" sz="2800" dirty="0"/>
          </a:p>
          <a:p>
            <a:pPr algn="just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дополнительный паевой взнос </a:t>
            </a:r>
            <a:r>
              <a:rPr lang="ru-RU" sz="2800" dirty="0"/>
              <a:t>- паевой взнос члена кооператива, вносимый им по своему желанию сверх обязательного паевого взноса, по которому он получает дивиденды в размере и в порядке, которые предусмотрены Федеральным законом «О СХК» и уставом кооператива</a:t>
            </a:r>
          </a:p>
        </p:txBody>
      </p:sp>
    </p:spTree>
    <p:extLst>
      <p:ext uri="{BB962C8B-B14F-4D97-AF65-F5344CB8AC3E}">
        <p14:creationId xmlns:p14="http://schemas.microsoft.com/office/powerpoint/2010/main" val="2509815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0747" y="889440"/>
            <a:ext cx="837761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обязательный паевой </a:t>
            </a:r>
            <a:r>
              <a:rPr lang="ru-RU" sz="4000" b="1" dirty="0" smtClean="0">
                <a:solidFill>
                  <a:srgbClr val="FF0000"/>
                </a:solidFill>
              </a:rPr>
              <a:t>взнос – </a:t>
            </a:r>
          </a:p>
          <a:p>
            <a:pPr algn="ctr"/>
            <a:r>
              <a:rPr lang="ru-RU" sz="4000" dirty="0" smtClean="0"/>
              <a:t>кооперативные выплаты</a:t>
            </a:r>
          </a:p>
          <a:p>
            <a:pPr algn="ctr"/>
            <a:endParaRPr lang="ru-RU" sz="4000" b="1" dirty="0">
              <a:solidFill>
                <a:schemeClr val="bg1"/>
              </a:solidFill>
            </a:endParaRPr>
          </a:p>
          <a:p>
            <a:pPr algn="ctr"/>
            <a:endParaRPr lang="ru-RU" sz="4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4000" b="1" dirty="0">
                <a:solidFill>
                  <a:srgbClr val="FF0000"/>
                </a:solidFill>
              </a:rPr>
              <a:t>дополнительный паевой </a:t>
            </a:r>
            <a:r>
              <a:rPr lang="ru-RU" sz="4000" b="1" dirty="0" smtClean="0">
                <a:solidFill>
                  <a:srgbClr val="FF0000"/>
                </a:solidFill>
              </a:rPr>
              <a:t>взнос – </a:t>
            </a:r>
          </a:p>
          <a:p>
            <a:pPr algn="ctr"/>
            <a:r>
              <a:rPr lang="ru-RU" sz="4000" dirty="0" smtClean="0"/>
              <a:t>дивиденды</a:t>
            </a:r>
            <a:r>
              <a:rPr lang="ru-RU" sz="4000" b="1" dirty="0" smtClean="0">
                <a:solidFill>
                  <a:schemeClr val="bg1"/>
                </a:solidFill>
              </a:rPr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18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139" y="1086292"/>
            <a:ext cx="1096027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пай</a:t>
            </a:r>
            <a:r>
              <a:rPr lang="ru-RU" sz="2800" dirty="0"/>
              <a:t> - часть имущества кооператива, отражающая размер участия члена кооператива или ассоциированного члена кооператива в образовании имущества кооператива и учитываемая в стоимостном выражении. </a:t>
            </a:r>
            <a:r>
              <a:rPr lang="ru-RU" sz="2800" dirty="0">
                <a:solidFill>
                  <a:srgbClr val="FF0000"/>
                </a:solidFill>
              </a:rPr>
              <a:t>Пай члена кооператива складывается из его паевого взноса и приращенного пая</a:t>
            </a:r>
            <a:r>
              <a:rPr lang="ru-RU" sz="2800" dirty="0"/>
              <a:t>. Пай ассоциированного члена кооператива равен его паевому взносу</a:t>
            </a:r>
          </a:p>
          <a:p>
            <a:endParaRPr lang="ru-RU" sz="2800" dirty="0" smtClean="0"/>
          </a:p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приращенный пай </a:t>
            </a:r>
            <a:r>
              <a:rPr lang="ru-RU" sz="2800" dirty="0"/>
              <a:t>- часть пая члена кооператива, сформированная сверх его паевого взноса за счет кооперативных выплат или иных средств кооператива и погашаемая в порядке, предусмотренном настоящим Федеральным </a:t>
            </a:r>
            <a:r>
              <a:rPr lang="ru-RU" sz="2800" dirty="0" smtClean="0"/>
              <a:t>законом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0629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8382" y="710511"/>
            <a:ext cx="918157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ПАЙ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ЧЛЕНА = 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паевой взнос + приращенный пай</a:t>
            </a:r>
          </a:p>
          <a:p>
            <a:pPr algn="just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Пай </a:t>
            </a:r>
            <a:r>
              <a:rPr lang="ru-RU" sz="2800" dirty="0" smtClean="0"/>
              <a:t>ассоциированного </a:t>
            </a:r>
            <a:r>
              <a:rPr lang="ru-RU" sz="2800" dirty="0"/>
              <a:t>члена </a:t>
            </a:r>
            <a:r>
              <a:rPr lang="ru-RU" sz="2800" dirty="0" smtClean="0"/>
              <a:t>= </a:t>
            </a:r>
          </a:p>
          <a:p>
            <a:pPr algn="ctr"/>
            <a:r>
              <a:rPr lang="ru-RU" sz="2800" dirty="0" smtClean="0"/>
              <a:t>его </a:t>
            </a:r>
            <a:r>
              <a:rPr lang="ru-RU" sz="2800" dirty="0"/>
              <a:t>паевому </a:t>
            </a:r>
            <a:r>
              <a:rPr lang="ru-RU" sz="2800" dirty="0" smtClean="0"/>
              <a:t>взносу</a:t>
            </a:r>
          </a:p>
          <a:p>
            <a:pPr algn="just"/>
            <a:endParaRPr lang="ru-RU" sz="2800" i="1" dirty="0"/>
          </a:p>
          <a:p>
            <a:pPr algn="just"/>
            <a:endParaRPr lang="ru-RU" sz="2800" i="1" dirty="0" smtClean="0"/>
          </a:p>
          <a:p>
            <a:pPr algn="just"/>
            <a:endParaRPr lang="ru-RU" sz="2800" i="1" dirty="0" smtClean="0"/>
          </a:p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Приращенный пай члена = </a:t>
            </a:r>
            <a:endParaRPr lang="ru-RU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сумме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</a:rPr>
              <a:t>кооперативных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выплат </a:t>
            </a:r>
            <a:endParaRPr lang="ru-RU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040" y="767436"/>
            <a:ext cx="107974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FFC000"/>
                </a:solidFill>
              </a:rPr>
              <a:t>Размер паевого фонда </a:t>
            </a:r>
            <a:r>
              <a:rPr lang="ru-RU" sz="2800" dirty="0"/>
              <a:t>не является величиной постоянной и </a:t>
            </a:r>
            <a:r>
              <a:rPr lang="ru-RU" sz="2800" b="1" dirty="0">
                <a:solidFill>
                  <a:srgbClr val="FFC000"/>
                </a:solidFill>
              </a:rPr>
              <a:t>может изменяться </a:t>
            </a:r>
            <a:r>
              <a:rPr lang="ru-RU" sz="2800" dirty="0"/>
              <a:t>в зависимости от количества членов и ассоциированных членов, размера обязательного паевого взноса, суммы дополнительных паевых взносов. Таким образом, в отличие от хозяйственных обществ</a:t>
            </a:r>
            <a:r>
              <a:rPr lang="ru-RU" sz="2800" dirty="0" smtClean="0"/>
              <a:t>, </a:t>
            </a:r>
            <a:r>
              <a:rPr lang="ru-RU" sz="2800" b="1" dirty="0">
                <a:solidFill>
                  <a:srgbClr val="FFC000"/>
                </a:solidFill>
              </a:rPr>
              <a:t>у кооператива нет возможности определить фиксированный размер паевого фонда</a:t>
            </a:r>
            <a:r>
              <a:rPr lang="ru-RU" sz="2800" dirty="0"/>
              <a:t>. В ФЗ «О сельскохозяйственной кооперации» оговаривается, что изменение числа членов кооператива или ассоциированных членов, а так же изменение размера паевого фонда </a:t>
            </a:r>
            <a:r>
              <a:rPr lang="ru-RU" sz="2800" b="1" dirty="0">
                <a:solidFill>
                  <a:srgbClr val="FFC000"/>
                </a:solidFill>
              </a:rPr>
              <a:t>не является основанием для внесения изменения в устав</a:t>
            </a:r>
            <a:r>
              <a:rPr lang="ru-RU" sz="2800" dirty="0">
                <a:solidFill>
                  <a:srgbClr val="FFC000"/>
                </a:solidFill>
              </a:rPr>
              <a:t> </a:t>
            </a:r>
            <a:r>
              <a:rPr lang="ru-RU" sz="2800" dirty="0"/>
              <a:t>кооператива. </a:t>
            </a:r>
          </a:p>
        </p:txBody>
      </p:sp>
    </p:spTree>
    <p:extLst>
      <p:ext uri="{BB962C8B-B14F-4D97-AF65-F5344CB8AC3E}">
        <p14:creationId xmlns:p14="http://schemas.microsoft.com/office/powerpoint/2010/main" val="364975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655" y="501134"/>
            <a:ext cx="1013355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i="1" dirty="0"/>
              <a:t>Вопрос 1. Собственные источники формирования имущества </a:t>
            </a:r>
            <a:r>
              <a:rPr lang="ru-RU" sz="3200" b="1" i="1" dirty="0" smtClean="0"/>
              <a:t>кооператива</a:t>
            </a:r>
            <a:endParaRPr lang="ru-RU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оперирует понятием «имущество», определяя его как комплексный объект правовых отношений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вещи, т. е. материальные объекты, и имущественные права лиц – участников правовых отношений, а именно права требования, составляющие 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активы.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своей деятельности кооператив владеет, пользуется и распоряжается имуществом, принадлежащим ему на праве собственности, либо использует имущество на иных правовых основаниях.</a:t>
            </a:r>
          </a:p>
        </p:txBody>
      </p:sp>
    </p:spTree>
    <p:extLst>
      <p:ext uri="{BB962C8B-B14F-4D97-AF65-F5344CB8AC3E}">
        <p14:creationId xmlns:p14="http://schemas.microsoft.com/office/powerpoint/2010/main" val="15917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4086" y="456828"/>
            <a:ext cx="1077238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Согласно закону «О сельскохозяйственной кооперации» </a:t>
            </a:r>
            <a:r>
              <a:rPr lang="ru-RU" sz="2000" b="1" u="sng" dirty="0"/>
              <a:t>обязательные паевые взносы</a:t>
            </a:r>
            <a:r>
              <a:rPr lang="ru-RU" sz="2000" dirty="0"/>
              <a:t> в потребительском кооперативе </a:t>
            </a:r>
            <a:r>
              <a:rPr lang="ru-RU" sz="2000" b="1" u="sng" dirty="0"/>
              <a:t>устанавливаются пропорционально предполагаемому объему участия члена кооператива в хозяйственной деятельности данного кооператива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В </a:t>
            </a:r>
            <a:r>
              <a:rPr lang="ru-RU" sz="2000" dirty="0" err="1"/>
              <a:t>СПоК</a:t>
            </a:r>
            <a:r>
              <a:rPr lang="ru-RU" sz="2000" dirty="0"/>
              <a:t> может быть принята следующая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схема определения размера обязательного паевого взноса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r>
              <a:rPr lang="ru-RU" sz="2000" dirty="0">
                <a:sym typeface="Symbol"/>
              </a:rPr>
              <a:t></a:t>
            </a:r>
            <a:r>
              <a:rPr lang="ru-RU" sz="2000" dirty="0"/>
              <a:t> участием в хозяйственной деятельности кооператива признается </a:t>
            </a:r>
            <a:r>
              <a:rPr lang="ru-RU" sz="2000" b="1" dirty="0">
                <a:solidFill>
                  <a:srgbClr val="FFC000"/>
                </a:solidFill>
              </a:rPr>
              <a:t>пользование услугами кооператива</a:t>
            </a:r>
            <a:r>
              <a:rPr lang="ru-RU" sz="2000" dirty="0"/>
              <a:t>, приобретение в кооперативе продукции (товаров, работ, услуг), продажа кооперативу продукции (работ, услуг); </a:t>
            </a:r>
          </a:p>
          <a:p>
            <a:r>
              <a:rPr lang="ru-RU" sz="2000" dirty="0">
                <a:sym typeface="Symbol"/>
              </a:rPr>
              <a:t></a:t>
            </a:r>
            <a:r>
              <a:rPr lang="ru-RU" sz="2000" dirty="0"/>
              <a:t>решением общего собрания устанавливается </a:t>
            </a:r>
            <a:r>
              <a:rPr lang="ru-RU" sz="2000" b="1" dirty="0">
                <a:solidFill>
                  <a:srgbClr val="FFC000"/>
                </a:solidFill>
              </a:rPr>
              <a:t>минимальный размер обязательного паевого взноса</a:t>
            </a:r>
            <a:r>
              <a:rPr lang="ru-RU" sz="2000" dirty="0"/>
              <a:t>, который дает право на вступление в кооператив, право голоса на общем собрании кооператива, право участия в управлении кооперативом, право пользования услугами кооператива в минимальном объеме;</a:t>
            </a:r>
          </a:p>
          <a:p>
            <a:r>
              <a:rPr lang="ru-RU" sz="2000" dirty="0" smtClean="0">
                <a:sym typeface="Symbol"/>
              </a:rPr>
              <a:t></a:t>
            </a:r>
            <a:r>
              <a:rPr lang="ru-RU" sz="2000" dirty="0"/>
              <a:t>члену кооператива </a:t>
            </a:r>
            <a:r>
              <a:rPr lang="ru-RU" sz="2000" b="1" dirty="0">
                <a:solidFill>
                  <a:srgbClr val="FFC000"/>
                </a:solidFill>
              </a:rPr>
              <a:t>не может быть </a:t>
            </a:r>
            <a:r>
              <a:rPr lang="ru-RU" sz="2000" dirty="0"/>
              <a:t>предоставлено услуг кооператива (продано/куплено продукции, товаров, работ) на сумму большую, чем позволяет его размер обязательного паевого взноса.</a:t>
            </a:r>
          </a:p>
        </p:txBody>
      </p:sp>
    </p:spTree>
    <p:extLst>
      <p:ext uri="{BB962C8B-B14F-4D97-AF65-F5344CB8AC3E}">
        <p14:creationId xmlns:p14="http://schemas.microsoft.com/office/powerpoint/2010/main" val="33767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43" t="23630" r="17688" b="17465"/>
          <a:stretch/>
        </p:blipFill>
        <p:spPr bwMode="auto">
          <a:xfrm>
            <a:off x="1174134" y="789140"/>
            <a:ext cx="9535620" cy="524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21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0" t="17295" r="18747" b="42808"/>
          <a:stretch/>
        </p:blipFill>
        <p:spPr bwMode="auto">
          <a:xfrm>
            <a:off x="601946" y="1290179"/>
            <a:ext cx="10884421" cy="4171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0189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082" y="870497"/>
            <a:ext cx="95698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При построении системы членских и вступительных взносов необходимо обратить внимание на то, чтобы </a:t>
            </a:r>
            <a:r>
              <a:rPr lang="ru-RU" sz="2800" b="1" dirty="0">
                <a:solidFill>
                  <a:srgbClr val="FFC000"/>
                </a:solidFill>
              </a:rPr>
              <a:t>во внутренних документах кооператива (устав, положения, протоколы общего собрания) был оговорен четкий порядок их взимания и использования</a:t>
            </a:r>
            <a:r>
              <a:rPr lang="ru-RU" sz="2800" dirty="0">
                <a:solidFill>
                  <a:srgbClr val="FFC000"/>
                </a:solidFill>
              </a:rPr>
              <a:t>. </a:t>
            </a:r>
            <a:endParaRPr lang="ru-RU" sz="2800" dirty="0" smtClean="0">
              <a:solidFill>
                <a:srgbClr val="FFC000"/>
              </a:solidFill>
            </a:endParaRP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Суммы</a:t>
            </a:r>
            <a:r>
              <a:rPr lang="ru-RU" sz="2800" dirty="0"/>
              <a:t>, внесенные в качестве </a:t>
            </a:r>
            <a:r>
              <a:rPr lang="ru-RU" sz="2800" b="1" dirty="0">
                <a:solidFill>
                  <a:srgbClr val="950D75"/>
                </a:solidFill>
              </a:rPr>
              <a:t>вступительных и членских взносов, не увеличивают сумму пая члена (ассоциированного </a:t>
            </a:r>
            <a:r>
              <a:rPr lang="ru-RU" sz="2800" dirty="0"/>
              <a:t>члена) кооператива и </a:t>
            </a:r>
            <a:r>
              <a:rPr lang="ru-RU" sz="2800" b="1" dirty="0">
                <a:solidFill>
                  <a:srgbClr val="950D75"/>
                </a:solidFill>
              </a:rPr>
              <a:t>не возвращаются при выходе </a:t>
            </a:r>
            <a:r>
              <a:rPr lang="ru-RU" sz="2800" dirty="0"/>
              <a:t>(исключении) из кооператив</a:t>
            </a:r>
          </a:p>
        </p:txBody>
      </p:sp>
    </p:spTree>
    <p:extLst>
      <p:ext uri="{BB962C8B-B14F-4D97-AF65-F5344CB8AC3E}">
        <p14:creationId xmlns:p14="http://schemas.microsoft.com/office/powerpoint/2010/main" val="41738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196" y="1160735"/>
            <a:ext cx="112608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СХПК </a:t>
            </a:r>
            <a:r>
              <a:rPr lang="ru-RU" sz="2400" dirty="0"/>
              <a:t>может создавать </a:t>
            </a:r>
            <a:r>
              <a:rPr lang="ru-RU" sz="2400" dirty="0" smtClean="0"/>
              <a:t>разные специализированные </a:t>
            </a:r>
            <a:r>
              <a:rPr lang="ru-RU" sz="2400" dirty="0"/>
              <a:t>фонды: </a:t>
            </a:r>
            <a:r>
              <a:rPr lang="ru-RU" sz="2400" dirty="0" smtClean="0"/>
              <a:t>резервный фонд, страховой</a:t>
            </a:r>
            <a:r>
              <a:rPr lang="ru-RU" sz="2400" dirty="0"/>
              <a:t>, гарантийный, неделимый, фонд материальной поддержки, иные фонды</a:t>
            </a:r>
            <a:r>
              <a:rPr lang="ru-RU" sz="2400" dirty="0" smtClean="0"/>
              <a:t>.</a:t>
            </a:r>
            <a:r>
              <a:rPr lang="ru-RU" sz="2400" dirty="0"/>
              <a:t> </a:t>
            </a:r>
          </a:p>
          <a:p>
            <a:pPr algn="just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hlinkClick r:id="rId2"/>
              </a:rPr>
              <a:t>Федеральным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законом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/>
              <a:t>"О сельскохозяйственной кооперации" введена обязанность формировать в </a:t>
            </a:r>
            <a:r>
              <a:rPr lang="ru-RU" sz="2400" dirty="0" smtClean="0"/>
              <a:t>СХПК </a:t>
            </a:r>
            <a:r>
              <a:rPr lang="ru-RU" sz="2400" b="1" dirty="0" smtClean="0">
                <a:solidFill>
                  <a:srgbClr val="FFC000"/>
                </a:solidFill>
              </a:rPr>
              <a:t>резервный </a:t>
            </a:r>
            <a:r>
              <a:rPr lang="ru-RU" sz="2400" b="1" dirty="0">
                <a:solidFill>
                  <a:srgbClr val="FFC000"/>
                </a:solidFill>
              </a:rPr>
              <a:t>фонд </a:t>
            </a:r>
            <a:r>
              <a:rPr lang="ru-RU" sz="2400" dirty="0"/>
              <a:t>в размере 10% от паевого фонда, который используется на следующие цели:</a:t>
            </a:r>
          </a:p>
          <a:p>
            <a:r>
              <a:rPr lang="ru-RU" sz="2400" dirty="0"/>
              <a:t>- возмещение потерь от невозврата займов;</a:t>
            </a:r>
          </a:p>
          <a:p>
            <a:r>
              <a:rPr lang="ru-RU" sz="2400" dirty="0"/>
              <a:t>- возмещение балансового убытка;</a:t>
            </a:r>
          </a:p>
          <a:p>
            <a:r>
              <a:rPr lang="ru-RU" sz="2400" dirty="0"/>
              <a:t>- непредвиденные расходы;</a:t>
            </a:r>
          </a:p>
          <a:p>
            <a:r>
              <a:rPr lang="ru-RU" sz="2400" dirty="0"/>
              <a:t>- форс-мажорные обстоятельства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27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925" y="690140"/>
            <a:ext cx="1072227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</a:t>
            </a:r>
            <a:r>
              <a:rPr lang="ru-RU" sz="3200" dirty="0"/>
              <a:t>настоящее время сложились </a:t>
            </a:r>
            <a:r>
              <a:rPr lang="ru-RU" sz="3200" b="1" u="sng" dirty="0">
                <a:solidFill>
                  <a:schemeClr val="accent2">
                    <a:lumMod val="75000"/>
                  </a:schemeClr>
                </a:solidFill>
              </a:rPr>
              <a:t>два основных подхода к формированию неделимого фонда</a:t>
            </a:r>
            <a:r>
              <a:rPr lang="ru-RU" sz="3200" dirty="0"/>
              <a:t>:</a:t>
            </a:r>
          </a:p>
          <a:p>
            <a:r>
              <a:rPr lang="ru-RU" sz="3200" dirty="0"/>
              <a:t>1. В неделимый фонд включаются: резервный фонд, и иные собственные средства кооператива, имеющие целевое значение (за исключением паевого фонда);</a:t>
            </a:r>
          </a:p>
          <a:p>
            <a:r>
              <a:rPr lang="ru-RU" sz="3200" dirty="0"/>
              <a:t>2. В неделимый фонд включаются определенные объекты имущества кооператива по решению Общего собрания.</a:t>
            </a:r>
          </a:p>
        </p:txBody>
      </p:sp>
    </p:spTree>
    <p:extLst>
      <p:ext uri="{BB962C8B-B14F-4D97-AF65-F5344CB8AC3E}">
        <p14:creationId xmlns:p14="http://schemas.microsoft.com/office/powerpoint/2010/main" val="14105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655" y="501134"/>
            <a:ext cx="1013355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34 Федерального закона «О сельскохозяйственной кооперации» от 08.12.1995 года №193-ФЗ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имущества кооператива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делят на 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вида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fontAlgn="base">
              <a:buAutoNum type="arabicParenR"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источники.</a:t>
            </a:r>
          </a:p>
          <a:p>
            <a:pPr fontAlgn="base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Заемные (привлеченные) источники.</a:t>
            </a:r>
          </a:p>
          <a:p>
            <a:pPr algn="just" fontAlgn="base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специалисты в отдельную группу выделяют целевые бюджетные источники формирования имущества кооператива.</a:t>
            </a:r>
          </a:p>
          <a:p>
            <a:pPr algn="just" fontAlgn="base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источников лежит в основе построения пассива бухгалтерского баланса кооператива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615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832" y="250613"/>
            <a:ext cx="11348581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«О СХК» собственные источники формирования имущества кооператива включают:</a:t>
            </a:r>
          </a:p>
          <a:p>
            <a:pPr algn="just" fontAlgn="base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паевые взносы, </a:t>
            </a:r>
          </a:p>
          <a:p>
            <a:pPr algn="just" fontAlgn="base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доходы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собственной деятельности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 fontAlgn="base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доходы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размещения своих средств в банках, </a:t>
            </a: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доходы от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бумаг 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другие.</a:t>
            </a:r>
          </a:p>
          <a:p>
            <a:pPr algn="just" fontAlgn="base"/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собственником имущества, переданного ему в качестве паевых взносов, а также имущества, произведенного и приобретенного кооперативом в процессе его деятельности.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0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0-tub-ru.yandex.net/i?id=0505af76bd71e8f896ad0813d17e7120-l&amp;n=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1" b="13101"/>
          <a:stretch/>
        </p:blipFill>
        <p:spPr bwMode="auto">
          <a:xfrm>
            <a:off x="1383125" y="1634645"/>
            <a:ext cx="9753600" cy="506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5025" y="680538"/>
            <a:ext cx="99217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Классификация источников формирования имущества классической коммерческой организации (ООО)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5252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56ef21993c6cab6f81974742c6bc964d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547" y="876821"/>
            <a:ext cx="9256966" cy="5110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73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464" y="501134"/>
            <a:ext cx="1131100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Варианты формирования материально-технической базы </a:t>
            </a:r>
            <a:r>
              <a:rPr lang="ru-RU" sz="2800" b="1" dirty="0" smtClean="0"/>
              <a:t>СХК</a:t>
            </a:r>
            <a:endParaRPr lang="ru-RU" sz="2800" dirty="0"/>
          </a:p>
          <a:p>
            <a:pPr algn="just"/>
            <a:r>
              <a:rPr lang="ru-RU" sz="2800" b="1" i="1" u="sng" dirty="0"/>
              <a:t>вариант 1</a:t>
            </a:r>
            <a:r>
              <a:rPr lang="ru-RU" sz="2800" dirty="0"/>
              <a:t> – внесение земли и другого имущества (зданий, сооружений, техники, оборудования и т.д.) в качестве паевого взноса; </a:t>
            </a:r>
          </a:p>
          <a:p>
            <a:pPr algn="just"/>
            <a:r>
              <a:rPr lang="ru-RU" sz="2800" b="1" i="1" u="sng" dirty="0"/>
              <a:t>вариант 2</a:t>
            </a:r>
            <a:r>
              <a:rPr lang="ru-RU" sz="2800" dirty="0"/>
              <a:t> – покупка и строительство за счет собственных, заемных и бюджетных средств необходимого оборудования, зданий, сооружений и др.; </a:t>
            </a:r>
          </a:p>
          <a:p>
            <a:pPr algn="just"/>
            <a:r>
              <a:rPr lang="ru-RU" sz="2800" b="1" i="1" u="sng" dirty="0"/>
              <a:t>вариант 3</a:t>
            </a:r>
            <a:r>
              <a:rPr lang="ru-RU" sz="2800" dirty="0"/>
              <a:t> – аренда земли и другого имущества у членов кооператива или других организаций и учреждений</a:t>
            </a:r>
            <a:r>
              <a:rPr lang="ru-RU" sz="2800" dirty="0" smtClean="0"/>
              <a:t>;</a:t>
            </a:r>
          </a:p>
          <a:p>
            <a:pPr algn="just"/>
            <a:r>
              <a:rPr lang="ru-RU" sz="2800" b="1" i="1" u="sng" dirty="0"/>
              <a:t>вариант 4</a:t>
            </a:r>
            <a:r>
              <a:rPr lang="ru-RU" sz="2800" dirty="0"/>
              <a:t> – формирование материально-технической базы с </a:t>
            </a:r>
            <a:r>
              <a:rPr lang="ru-RU" sz="2800" dirty="0" smtClean="0"/>
              <a:t>использованием </a:t>
            </a:r>
            <a:r>
              <a:rPr lang="ru-RU" sz="2800" dirty="0"/>
              <a:t>всех или не менее двух предыдущих вариантов: частично за счет </a:t>
            </a:r>
            <a:r>
              <a:rPr lang="ru-RU" sz="2800" dirty="0" smtClean="0"/>
              <a:t>внесения </a:t>
            </a:r>
            <a:r>
              <a:rPr lang="ru-RU" sz="2800" dirty="0"/>
              <a:t>имущества в качестве паевого взноса, частично за счет покупки и строительства новых зданий, сооружений, техники и т.д., частично за счет аренды</a:t>
            </a:r>
            <a:r>
              <a:rPr lang="ru-RU" sz="2800" dirty="0" smtClean="0"/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655" y="501134"/>
            <a:ext cx="101335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Источниками </a:t>
            </a:r>
            <a:r>
              <a:rPr lang="ru-RU" sz="4000" dirty="0" smtClean="0"/>
              <a:t>формирования собственных </a:t>
            </a:r>
            <a:r>
              <a:rPr lang="ru-RU" sz="4000" dirty="0"/>
              <a:t>средств в </a:t>
            </a:r>
            <a:r>
              <a:rPr lang="ru-RU" sz="4000" dirty="0" smtClean="0"/>
              <a:t>сельскохозяйственном потребительском кооперативе являются:</a:t>
            </a:r>
            <a:endParaRPr lang="ru-RU" sz="4000" dirty="0"/>
          </a:p>
          <a:p>
            <a:r>
              <a:rPr lang="ru-RU" sz="4000" dirty="0"/>
              <a:t>- паевой фонд;</a:t>
            </a:r>
          </a:p>
          <a:p>
            <a:r>
              <a:rPr lang="ru-RU" sz="4000" dirty="0"/>
              <a:t>- членские взносы;</a:t>
            </a:r>
          </a:p>
          <a:p>
            <a:r>
              <a:rPr lang="ru-RU" sz="4000" dirty="0"/>
              <a:t>- неделимые фонды, в </a:t>
            </a:r>
            <a:r>
              <a:rPr lang="ru-RU" sz="4000" dirty="0" err="1"/>
              <a:t>т.ч</a:t>
            </a:r>
            <a:r>
              <a:rPr lang="ru-RU" sz="4000" dirty="0"/>
              <a:t>. резервный фонд;</a:t>
            </a:r>
          </a:p>
          <a:p>
            <a:r>
              <a:rPr lang="ru-RU" sz="4000" dirty="0"/>
              <a:t>- прочие фонды, создаваемые в соответствии с уставом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86380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7655" y="501134"/>
            <a:ext cx="101335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Вопрос 2. Заемные источники формирования имущества </a:t>
            </a:r>
            <a:r>
              <a:rPr lang="ru-RU" sz="3200" b="1" i="1" dirty="0" smtClean="0"/>
              <a:t>кооператива</a:t>
            </a:r>
          </a:p>
          <a:p>
            <a:pPr algn="ctr"/>
            <a:endParaRPr lang="ru-RU" sz="3200" b="1" i="1" dirty="0" smtClean="0"/>
          </a:p>
          <a:p>
            <a:pPr algn="just"/>
            <a:r>
              <a:rPr lang="ru-RU" sz="2800" b="1" dirty="0"/>
              <a:t>Заемные средства</a:t>
            </a:r>
            <a:r>
              <a:rPr lang="ru-RU" sz="2800" dirty="0"/>
              <a:t> – это, собственно, и есть та часть имущества кооператива, которая состоит из его долгов или обязанностей (чаще всего это средства, предоставленные в кредит). Для хозяйственной деятельности заемные средства имеют определенное значение, поскольку они составляют часть оборотных средств, которая в отличие от собственных, не закрепляется в хозяйственном обороте, а участвует в нем только в течение установленного срока.</a:t>
            </a:r>
          </a:p>
        </p:txBody>
      </p:sp>
    </p:spTree>
    <p:extLst>
      <p:ext uri="{BB962C8B-B14F-4D97-AF65-F5344CB8AC3E}">
        <p14:creationId xmlns:p14="http://schemas.microsoft.com/office/powerpoint/2010/main" val="26662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2577</TotalTime>
  <Words>1403</Words>
  <Application>Microsoft Office PowerPoint</Application>
  <PresentationFormat>Широкоэкранный</PresentationFormat>
  <Paragraphs>111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Georgia</vt:lpstr>
      <vt:lpstr>Symbol</vt:lpstr>
      <vt:lpstr>Times New Roman</vt:lpstr>
      <vt:lpstr>Trebuchet MS</vt:lpstr>
      <vt:lpstr>Воздушный поток</vt:lpstr>
      <vt:lpstr>Тема: Источники формирования имущества сельскохозяйственного потребительского кооператива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Тютрина Светлана Федоровна</dc:creator>
  <cp:lastModifiedBy>MULTIMEDIA</cp:lastModifiedBy>
  <cp:revision>107</cp:revision>
  <cp:lastPrinted>2017-10-16T13:46:26Z</cp:lastPrinted>
  <dcterms:created xsi:type="dcterms:W3CDTF">2017-10-14T07:40:07Z</dcterms:created>
  <dcterms:modified xsi:type="dcterms:W3CDTF">2019-04-19T09:40:08Z</dcterms:modified>
</cp:coreProperties>
</file>