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5" r:id="rId1"/>
  </p:sldMasterIdLst>
  <p:notesMasterIdLst>
    <p:notesMasterId r:id="rId68"/>
  </p:notesMasterIdLst>
  <p:sldIdLst>
    <p:sldId id="256" r:id="rId2"/>
    <p:sldId id="280" r:id="rId3"/>
    <p:sldId id="285" r:id="rId4"/>
    <p:sldId id="335" r:id="rId5"/>
    <p:sldId id="323" r:id="rId6"/>
    <p:sldId id="333" r:id="rId7"/>
    <p:sldId id="325" r:id="rId8"/>
    <p:sldId id="328" r:id="rId9"/>
    <p:sldId id="329" r:id="rId10"/>
    <p:sldId id="330" r:id="rId11"/>
    <p:sldId id="331" r:id="rId12"/>
    <p:sldId id="324" r:id="rId13"/>
    <p:sldId id="326" r:id="rId14"/>
    <p:sldId id="322" r:id="rId15"/>
    <p:sldId id="317" r:id="rId16"/>
    <p:sldId id="318" r:id="rId17"/>
    <p:sldId id="319" r:id="rId18"/>
    <p:sldId id="320" r:id="rId19"/>
    <p:sldId id="286" r:id="rId20"/>
    <p:sldId id="321" r:id="rId21"/>
    <p:sldId id="327" r:id="rId22"/>
    <p:sldId id="342" r:id="rId23"/>
    <p:sldId id="343" r:id="rId24"/>
    <p:sldId id="332" r:id="rId25"/>
    <p:sldId id="344" r:id="rId26"/>
    <p:sldId id="287" r:id="rId27"/>
    <p:sldId id="288" r:id="rId28"/>
    <p:sldId id="289" r:id="rId29"/>
    <p:sldId id="290" r:id="rId30"/>
    <p:sldId id="291" r:id="rId31"/>
    <p:sldId id="292" r:id="rId32"/>
    <p:sldId id="336" r:id="rId33"/>
    <p:sldId id="337" r:id="rId34"/>
    <p:sldId id="338" r:id="rId35"/>
    <p:sldId id="340" r:id="rId36"/>
    <p:sldId id="341" r:id="rId37"/>
    <p:sldId id="281" r:id="rId38"/>
    <p:sldId id="293" r:id="rId39"/>
    <p:sldId id="294" r:id="rId40"/>
    <p:sldId id="295" r:id="rId41"/>
    <p:sldId id="296" r:id="rId42"/>
    <p:sldId id="297" r:id="rId43"/>
    <p:sldId id="298" r:id="rId44"/>
    <p:sldId id="345" r:id="rId45"/>
    <p:sldId id="282" r:id="rId46"/>
    <p:sldId id="261" r:id="rId47"/>
    <p:sldId id="299" r:id="rId48"/>
    <p:sldId id="300" r:id="rId49"/>
    <p:sldId id="301" r:id="rId50"/>
    <p:sldId id="302" r:id="rId51"/>
    <p:sldId id="303" r:id="rId52"/>
    <p:sldId id="304" r:id="rId53"/>
    <p:sldId id="305" r:id="rId54"/>
    <p:sldId id="306" r:id="rId55"/>
    <p:sldId id="307" r:id="rId56"/>
    <p:sldId id="283" r:id="rId57"/>
    <p:sldId id="308" r:id="rId58"/>
    <p:sldId id="309" r:id="rId59"/>
    <p:sldId id="310" r:id="rId60"/>
    <p:sldId id="311" r:id="rId61"/>
    <p:sldId id="312" r:id="rId62"/>
    <p:sldId id="313" r:id="rId63"/>
    <p:sldId id="314" r:id="rId64"/>
    <p:sldId id="315" r:id="rId65"/>
    <p:sldId id="316" r:id="rId66"/>
    <p:sldId id="346" r:id="rId6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45" autoAdjust="0"/>
    <p:restoredTop sz="94660"/>
  </p:normalViewPr>
  <p:slideViewPr>
    <p:cSldViewPr snapToGrid="0">
      <p:cViewPr varScale="1">
        <p:scale>
          <a:sx n="79" d="100"/>
          <a:sy n="79" d="100"/>
        </p:scale>
        <p:origin x="-8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3D4A27C9-3B97-4CDF-ADFA-92CD94D63A0D}" type="datetimeFigureOut">
              <a:rPr lang="ru-RU" smtClean="0"/>
              <a:t>13.04.2018</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E5443C2-8163-4FBC-91FE-8052C8B759E2}" type="slidenum">
              <a:rPr lang="ru-RU" smtClean="0"/>
              <a:t>‹#›</a:t>
            </a:fld>
            <a:endParaRPr lang="ru-RU"/>
          </a:p>
        </p:txBody>
      </p:sp>
    </p:spTree>
    <p:extLst>
      <p:ext uri="{BB962C8B-B14F-4D97-AF65-F5344CB8AC3E}">
        <p14:creationId xmlns:p14="http://schemas.microsoft.com/office/powerpoint/2010/main" val="260055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5443C2-8163-4FBC-91FE-8052C8B759E2}" type="slidenum">
              <a:rPr lang="ru-RU" smtClean="0"/>
              <a:t>21</a:t>
            </a:fld>
            <a:endParaRPr lang="ru-RU"/>
          </a:p>
        </p:txBody>
      </p:sp>
    </p:spTree>
    <p:extLst>
      <p:ext uri="{BB962C8B-B14F-4D97-AF65-F5344CB8AC3E}">
        <p14:creationId xmlns:p14="http://schemas.microsoft.com/office/powerpoint/2010/main" val="175613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80436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94392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A75138-CBA9-4BB4-AE05-DCE9C3C41485}"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827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301742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A75138-CBA9-4BB4-AE05-DCE9C3C41485}"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1511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96214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14156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412889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482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530531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327394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380886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226268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16290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48814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1F01E0-E6D6-475A-B966-16C9C8A4B87B}" type="datetimeFigureOut">
              <a:rPr lang="ru-RU" smtClean="0"/>
              <a:pPr/>
              <a:t>13.04.2018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4A75138-CBA9-4BB4-AE05-DCE9C3C41485}" type="slidenum">
              <a:rPr lang="ru-RU" smtClean="0"/>
              <a:pPr/>
              <a:t>‹#›</a:t>
            </a:fld>
            <a:endParaRPr lang="ru-RU"/>
          </a:p>
        </p:txBody>
      </p:sp>
    </p:spTree>
    <p:extLst>
      <p:ext uri="{BB962C8B-B14F-4D97-AF65-F5344CB8AC3E}">
        <p14:creationId xmlns:p14="http://schemas.microsoft.com/office/powerpoint/2010/main" val="138117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A1F01E0-E6D6-475A-B966-16C9C8A4B87B}" type="datetimeFigureOut">
              <a:rPr lang="ru-RU" smtClean="0"/>
              <a:pPr/>
              <a:t>13.04.2018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4A75138-CBA9-4BB4-AE05-DCE9C3C41485}" type="slidenum">
              <a:rPr lang="ru-RU" smtClean="0"/>
              <a:pPr/>
              <a:t>‹#›</a:t>
            </a:fld>
            <a:endParaRPr lang="ru-RU"/>
          </a:p>
        </p:txBody>
      </p:sp>
    </p:spTree>
    <p:extLst>
      <p:ext uri="{BB962C8B-B14F-4D97-AF65-F5344CB8AC3E}">
        <p14:creationId xmlns:p14="http://schemas.microsoft.com/office/powerpoint/2010/main" val="260251805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consultantplus://offline/ref=AB8E07628842AF2CBB744E98C34F3E8222F4417B5359CFA6AC6AD9666617A8T9O5L" TargetMode="External"/><Relationship Id="rId3" Type="http://schemas.openxmlformats.org/officeDocument/2006/relationships/hyperlink" Target="consultantplus://offline/ref=AB8E07628842AF2CBB744F98C6366BD12EF2457B5359C7F5FB6888336812A0C504CEBAA38CDAE56BT6OAL" TargetMode="External"/><Relationship Id="rId7" Type="http://schemas.openxmlformats.org/officeDocument/2006/relationships/hyperlink" Target="consultantplus://offline/ref=AB8E07628842AF2CBB745198C15E35DD2BFE1E715558CEA4A537D36E3F1BAA92T4O3L" TargetMode="External"/><Relationship Id="rId2" Type="http://schemas.openxmlformats.org/officeDocument/2006/relationships/hyperlink" Target="consultantplus://offline/ref=AB8E07628842AF2CBB744F98C6366BD12EF2457B5359C7F5FB6888336812A0C504CEBAA38CDAE568T6O6L" TargetMode="External"/><Relationship Id="rId1" Type="http://schemas.openxmlformats.org/officeDocument/2006/relationships/slideLayout" Target="../slideLayouts/slideLayout7.xml"/><Relationship Id="rId6" Type="http://schemas.openxmlformats.org/officeDocument/2006/relationships/hyperlink" Target="consultantplus://offline/ref=AB8E07628842AF2CBB745198C15E35DD2BFE1E71565DCBA6A537D36E3F1BAA92T4O3L" TargetMode="External"/><Relationship Id="rId5" Type="http://schemas.openxmlformats.org/officeDocument/2006/relationships/hyperlink" Target="consultantplus://offline/ref=AB8E07628842AF2CBB745198C15E35DD2BFE1E71565EC4A0A437D36E3F1BAA92T4O3L" TargetMode="External"/><Relationship Id="rId4" Type="http://schemas.openxmlformats.org/officeDocument/2006/relationships/hyperlink" Target="consultantplus://offline/ref=AB8E07628842AF2CBB744F98C6366BD12DF445795659C7F5FB6888336812A0C504CEBAA08BDATEOC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consultantplus://offline/ref=30199C98DC5CB69FB887CCF16BC51891A13C84756142C3074D577E2BB224255066DD104D002FEBN1Q6P" TargetMode="External"/><Relationship Id="rId2" Type="http://schemas.openxmlformats.org/officeDocument/2006/relationships/hyperlink" Target="consultantplus://offline/ref=30199C98DC5CB69FB887CCF16BC51891A03F88766142C3074D577E2BNBQ2P" TargetMode="External"/><Relationship Id="rId1" Type="http://schemas.openxmlformats.org/officeDocument/2006/relationships/slideLayout" Target="../slideLayouts/slideLayout7.xml"/><Relationship Id="rId5" Type="http://schemas.openxmlformats.org/officeDocument/2006/relationships/hyperlink" Target="consultantplus://offline/ref=30199C98DC5CB69FB887CCF16BC51891A1358A7B6F4F9E0D450E7229B52B7A4761941C4C002CEB17N6QAP" TargetMode="External"/><Relationship Id="rId4" Type="http://schemas.openxmlformats.org/officeDocument/2006/relationships/hyperlink" Target="consultantplus://offline/ref=30199C98DC5CB69FB887CCF16BC51891A13C84756142C3074D577E2BNBQ2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consultantplus://offline/ref=186196E44BF18B3ADA168A00D8089D5A15E670471254E5863E636A61E3547B1C146FD33FA3A59743O3TDP" TargetMode="External"/><Relationship Id="rId2" Type="http://schemas.openxmlformats.org/officeDocument/2006/relationships/hyperlink" Target="consultantplus://offline/ref=186196E44BF18B3ADA168A00D8089D5A16EC744C1755E5863E636A61E3547B1C146FD33FA3A5974CO3TC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consultantplus://offline/ref=89C9625DFD526C16B0C3A3DE914125C7C4B1AF113A30318EA32DB908E688B5B4D5B8F6679CD86EFDn9C9P" TargetMode="External"/><Relationship Id="rId2" Type="http://schemas.openxmlformats.org/officeDocument/2006/relationships/hyperlink" Target="consultantplus://offline/ref=89C9625DFD526C16B0C3BFDD8F4125C7C4B2A7153B31318EA32DB908E688B5B4D5B8F6679CD96DFAn9C7P" TargetMode="External"/><Relationship Id="rId1" Type="http://schemas.openxmlformats.org/officeDocument/2006/relationships/slideLayout" Target="../slideLayouts/slideLayout7.xml"/><Relationship Id="rId4" Type="http://schemas.openxmlformats.org/officeDocument/2006/relationships/hyperlink" Target="consultantplus://offline/ref=89C9625DFD526C16B0C3BFDD8F4125C7C4B2A7153B31318EA32DB908E688B5B4D5B8F6679CD96DFBn9C9P"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consultantplus://offline/ref=153CF181689200BDCB00D156F3A244E0FFAA9DD70F36961200C6C3CC9BCAD5040EE7A908FAB2F6u91FN" TargetMode="External"/><Relationship Id="rId13" Type="http://schemas.openxmlformats.org/officeDocument/2006/relationships/hyperlink" Target="consultantplus://offline/ref=153CF181689200BDCB00D156F3A244E0FFAB9BD20537961200C6C3CC9BCAD5040EE7A90DFFuB11N" TargetMode="External"/><Relationship Id="rId3" Type="http://schemas.openxmlformats.org/officeDocument/2006/relationships/hyperlink" Target="consultantplus://offline/ref=153CF181689200BDCB00D156F3A244E0FFAA9DD70F36961200C6C3CC9BCAD5040EE7A908FAB2F3u915N" TargetMode="External"/><Relationship Id="rId7" Type="http://schemas.openxmlformats.org/officeDocument/2006/relationships/hyperlink" Target="consultantplus://offline/ref=153CF181689200BDCB00D156F3A244E0FFAA9DD70F36961200C6C3CC9BCAD5040EE7A908FAB5FFu91EN" TargetMode="External"/><Relationship Id="rId12" Type="http://schemas.openxmlformats.org/officeDocument/2006/relationships/hyperlink" Target="consultantplus://offline/ref=153CF181689200BDCB00D156F3A244E0FFAB98D60B30961200C6C3CC9BCAD5040EE7A90DF8B6uF11N" TargetMode="External"/><Relationship Id="rId2" Type="http://schemas.openxmlformats.org/officeDocument/2006/relationships/hyperlink" Target="consultantplus://offline/ref=153CF181689200BDCB00D156F3A244E0FFAA9DD70F36961200C6C3CC9BCAD5040EE7A908F9B7F498u012N" TargetMode="External"/><Relationship Id="rId1" Type="http://schemas.openxmlformats.org/officeDocument/2006/relationships/slideLayout" Target="../slideLayouts/slideLayout7.xml"/><Relationship Id="rId6" Type="http://schemas.openxmlformats.org/officeDocument/2006/relationships/hyperlink" Target="consultantplus://offline/ref=153CF181689200BDCB00D156F3A244E0FCA09AD30D34961200C6C3CC9BCAD5040EE7A908F9B6F79Fu014N" TargetMode="External"/><Relationship Id="rId11" Type="http://schemas.openxmlformats.org/officeDocument/2006/relationships/hyperlink" Target="consultantplus://offline/ref=153CF181689200BDCB00D156F3A244E0FFAB98D60B30961200C6C3CC9BCAD5040EE7A908F9B6F19Fu011N" TargetMode="External"/><Relationship Id="rId5" Type="http://schemas.openxmlformats.org/officeDocument/2006/relationships/hyperlink" Target="consultantplus://offline/ref=153CF181689200BDCB00D156F3A244E0FFAA90DC0434961200C6C3CC9BCAD5040EE7A908F9B4F395u011N" TargetMode="External"/><Relationship Id="rId10" Type="http://schemas.openxmlformats.org/officeDocument/2006/relationships/hyperlink" Target="consultantplus://offline/ref=153CF181689200BDCB00D156F3A244E0FFAB9BD20537961200C6C3CC9BCAD5040EE7A90AuF1DN" TargetMode="External"/><Relationship Id="rId4" Type="http://schemas.openxmlformats.org/officeDocument/2006/relationships/hyperlink" Target="consultantplus://offline/ref=153CF181689200BDCB00D156F3A244E0FFAB9BD20537961200C6C3CC9BCAD5040EE7A90FuF1EN" TargetMode="External"/><Relationship Id="rId9" Type="http://schemas.openxmlformats.org/officeDocument/2006/relationships/hyperlink" Target="consultantplus://offline/ref=153CF181689200BDCB00D156F3A244E0FFAB9BD20537961200C6C3CC9BCAD5040EE7A90BF9uB13N" TargetMode="External"/><Relationship Id="rId14" Type="http://schemas.openxmlformats.org/officeDocument/2006/relationships/hyperlink" Target="consultantplus://offline/ref=153CF181689200BDCB00D156F3A244E0FFAB9BD20537961200C6C3CC9BCAD5040EE7A90FFEuB17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consultantplus://offline/ref=94C30F596FA0BA2759D717D091BE77C19CA1A0DE9CAFDC3F0605EB09C95E3C8031FB4179F8966923Y0g5S" TargetMode="External"/><Relationship Id="rId2" Type="http://schemas.openxmlformats.org/officeDocument/2006/relationships/hyperlink" Target="consultantplus://offline/ref=94C30F596FA0BA2759D717D091BE77C19FA8A4DA94AADC3F0605EB09C95E3C8031FB4179F896682BY0g3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consultantplus://offline/ref=8B1F88273BEE2297617F689FAA0D0B0BAA1E3704D1730CC026A18D8189856BBA8CDFD5B5877D4539p8EFO" TargetMode="External"/><Relationship Id="rId2" Type="http://schemas.openxmlformats.org/officeDocument/2006/relationships/hyperlink" Target="consultantplus://offline/ref=8B1F88273BEE2297617F749CB40D0B0BAA173400D4750CC026A18D8189856BBA8CDFD5B5877D473Fp8EBO" TargetMode="External"/><Relationship Id="rId1" Type="http://schemas.openxmlformats.org/officeDocument/2006/relationships/slideLayout" Target="../slideLayouts/slideLayout7.xml"/><Relationship Id="rId5" Type="http://schemas.openxmlformats.org/officeDocument/2006/relationships/hyperlink" Target="consultantplus://offline/ref=8B1F88273BEE2297617F758DBC0D0B0BA110340FDA7D51CA2EF881838E8A34AD8B96D9B4877D47p3E5O" TargetMode="External"/><Relationship Id="rId4" Type="http://schemas.openxmlformats.org/officeDocument/2006/relationships/hyperlink" Target="consultantplus://offline/ref=8B1F88273BEE2297617F689FAA0D0B0BAA1E3704D1730CC026A18D8189856BBA8CDFD5B0857Ep4EFO"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consultantplus://offline/ref=EB786F223BACB710E916C161EBA8664D8F46201A127E4385E34F67564FBF7DFE6DA3F6CA002E918EaBFDO" TargetMode="External"/><Relationship Id="rId3" Type="http://schemas.openxmlformats.org/officeDocument/2006/relationships/hyperlink" Target="consultantplus://offline/ref=EB786F223BACB710E916C161EBA8664D8F46201A127E4385E34F67564FBF7DFE6DA3F6CF022Fa9FAO" TargetMode="External"/><Relationship Id="rId7" Type="http://schemas.openxmlformats.org/officeDocument/2006/relationships/hyperlink" Target="consultantplus://offline/ref=EB786F223BACB710E916C161EBA8664D8F46201A127E4385E34F67564FBF7DFE6DA3F6CA002D9B89aBF1O" TargetMode="External"/><Relationship Id="rId2" Type="http://schemas.openxmlformats.org/officeDocument/2006/relationships/hyperlink" Target="consultantplus://offline/ref=EB786F223BACB710E916DD62F5A8664D8C472D10137E4385E34F67564FaBFFO" TargetMode="External"/><Relationship Id="rId1" Type="http://schemas.openxmlformats.org/officeDocument/2006/relationships/slideLayout" Target="../slideLayouts/slideLayout7.xml"/><Relationship Id="rId6" Type="http://schemas.openxmlformats.org/officeDocument/2006/relationships/hyperlink" Target="consultantplus://offline/ref=EB786F223BACB710E916C161EBA8664D8F46201A127E4385E34F67564FBF7DFE6DA3F6C20928a9F5O" TargetMode="External"/><Relationship Id="rId5" Type="http://schemas.openxmlformats.org/officeDocument/2006/relationships/hyperlink" Target="consultantplus://offline/ref=EB786F223BACB710E916C161EBA8664D8F462D11197F4385E34F67564FBF7DFE6DA3F6C204a2F9O" TargetMode="External"/><Relationship Id="rId10" Type="http://schemas.openxmlformats.org/officeDocument/2006/relationships/hyperlink" Target="consultantplus://offline/ref=EB786F223BACB710E916DC73FDA8664D88472D1E19701E8FEB166B5448B022E96AEAFACB002C93a8F9O" TargetMode="External"/><Relationship Id="rId4" Type="http://schemas.openxmlformats.org/officeDocument/2006/relationships/hyperlink" Target="consultantplus://offline/ref=EB786F223BACB710E916DD62F5A8664D8C472D1114784385E34F67564FaBFFO" TargetMode="External"/><Relationship Id="rId9" Type="http://schemas.openxmlformats.org/officeDocument/2006/relationships/hyperlink" Target="consultantplus://offline/ref=EB786F223BACB710E916C161EBA8664D8F46201A127E4385E34F67564FBF7DFE6DA3F6CA002E968BaBF1O"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consultantplus://offline/ref=9A396AC3C1E8C4E2EAC16E8884716E79949D165AC6458C2826C3AB6F5D1FF8EF35444016B59584C2u6I1O" TargetMode="External"/><Relationship Id="rId2" Type="http://schemas.openxmlformats.org/officeDocument/2006/relationships/hyperlink" Target="consultantplus://offline/ref=9A396AC3C1E8C4E2EAC16E8884716E79949D165AC6458C2826C3AB6F5D1FF8EF35444016B5968EC5u6IDO" TargetMode="External"/><Relationship Id="rId1" Type="http://schemas.openxmlformats.org/officeDocument/2006/relationships/slideLayout" Target="../slideLayouts/slideLayout7.xml"/><Relationship Id="rId5" Type="http://schemas.openxmlformats.org/officeDocument/2006/relationships/hyperlink" Target="consultantplus://offline/ref=9A396AC3C1E8C4E2EAC1739A92716E7997931A5EC4438C2826C3AB6F5D1FF8EF35444016B59787C4u6IDO" TargetMode="External"/><Relationship Id="rId4" Type="http://schemas.openxmlformats.org/officeDocument/2006/relationships/hyperlink" Target="consultantplus://offline/ref=9A396AC3C1E8C4E2EAC16E8884716E79949D165AC6458C2826C3AB6F5D1FF8EF35444013B497u8I0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consultantplus://offline/ref=D46F80732F876446B419B5AB7232B05BCF5704A552103D35C19FE9DD63C35E44750193E1F108A469M2P1P" TargetMode="External"/><Relationship Id="rId2" Type="http://schemas.openxmlformats.org/officeDocument/2006/relationships/hyperlink" Target="consultantplus://offline/ref=D46F80732F876446B419B5AB7232B05BCF5704A552103D35C19FE9DD63C35E44750193E1F108A469M2P8P" TargetMode="External"/><Relationship Id="rId1" Type="http://schemas.openxmlformats.org/officeDocument/2006/relationships/slideLayout" Target="../slideLayouts/slideLayout7.xml"/><Relationship Id="rId5" Type="http://schemas.openxmlformats.org/officeDocument/2006/relationships/hyperlink" Target="consultantplus://offline/ref=D46F80732F876446B419B5AB7232B05BCF5704A552103D35C19FE9DD63C35E44750193E1F108A466M2P9P" TargetMode="External"/><Relationship Id="rId4" Type="http://schemas.openxmlformats.org/officeDocument/2006/relationships/hyperlink" Target="consultantplus://offline/ref=D46F80732F876446B419B5AB7232B05BCF5704A552103D35C19FE9DD63C35E44750193E1F108A464M2P5P"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consultant.ru/document/cons_doc_LAW_21879/#dst0" TargetMode="External"/><Relationship Id="rId2" Type="http://schemas.openxmlformats.org/officeDocument/2006/relationships/hyperlink" Target="http://www.consultant.ru/document/cons_doc_LAW_200953/e2dbfb668f95974b47cb9e7a24bf368a41553eff/#dst100756"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consultantplus://offline/ref=57EB500DF64F5A1F7E83234C21C3CE489A08F1CA6F6D9D99EB22ED3F805A0DA5687AB805E9D3CB7Az3U8N" TargetMode="External"/><Relationship Id="rId2" Type="http://schemas.openxmlformats.org/officeDocument/2006/relationships/hyperlink" Target="consultantplus://offline/ref=57EB500DF64F5A1F7E83234C21C3CE489A08F1CA6F6D9D99EB22ED3F805A0DA5687AB805E9D3CB7Az3U4N" TargetMode="External"/><Relationship Id="rId1" Type="http://schemas.openxmlformats.org/officeDocument/2006/relationships/slideLayout" Target="../slideLayouts/slideLayout7.xml"/><Relationship Id="rId4" Type="http://schemas.openxmlformats.org/officeDocument/2006/relationships/hyperlink" Target="consultantplus://offline/ref=57EB500DF64F5A1F7E83234C21C3CE489A08F1CA6F6D9D99EB22ED3F805A0DA5687AB805E9D3CB7Az3U6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consultant.ru/document/cons_doc_LAW_21879/e5433fdbbb033849f27db22644162d8a3baf9ff8/#dst100309"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hyperlink" Target="http://www.consultant.ru/document/cons_doc_LAW_21879/3f0d4e92bb0cb3cb1b5a2e5da47bc0d88b29906e/#dst100418"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consultantplus://offline/ref=97FC2B511EFF06228C1F1D072A3D3B17B3F5A663E3E3ADC523E40FB573a8Y2V" TargetMode="External"/><Relationship Id="rId2" Type="http://schemas.openxmlformats.org/officeDocument/2006/relationships/hyperlink" Target="consultantplus://offline/ref=97FC2B511EFF06228C1F1D072A3D3B17B0FCA369EFE0ADC523E40FB573826E24361FA2A565FF33E1aBY5V" TargetMode="External"/><Relationship Id="rId1" Type="http://schemas.openxmlformats.org/officeDocument/2006/relationships/slideLayout" Target="../slideLayouts/slideLayout7.xml"/><Relationship Id="rId5" Type="http://schemas.openxmlformats.org/officeDocument/2006/relationships/hyperlink" Target="consultantplus://offline/ref=97FC2B511EFF06228C1F1D072A3D3B17B0FCA369EFE0ADC523E40FB573a8Y2V" TargetMode="External"/><Relationship Id="rId4" Type="http://schemas.openxmlformats.org/officeDocument/2006/relationships/hyperlink" Target="consultantplus://offline/ref=97FC2B511EFF06228C1F1D072A3D3B17B0FDA26BECE2ADC523E40FB573826E24361FA2A565FF33E1aBYC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4FE624CE7ED6725A533EA4E6DEF9AD46559F9387236993D178160E84D23FFBCA7280BF7FA55DE7F3f1S6P" TargetMode="External"/><Relationship Id="rId2" Type="http://schemas.openxmlformats.org/officeDocument/2006/relationships/hyperlink" Target="consultantplus://offline/ref=4FE624CE7ED6725A533EA4E6DEF9AD46559F9387236993D178160E84D2f3SFP" TargetMode="External"/><Relationship Id="rId1" Type="http://schemas.openxmlformats.org/officeDocument/2006/relationships/slideLayout" Target="../slideLayouts/slideLayout7.xml"/><Relationship Id="rId5" Type="http://schemas.openxmlformats.org/officeDocument/2006/relationships/hyperlink" Target="consultantplus://offline/ref=4FE624CE7ED6725A533EA4E6DEF9AD46569F9385246B93D178160E84D2f3SFP" TargetMode="External"/><Relationship Id="rId4" Type="http://schemas.openxmlformats.org/officeDocument/2006/relationships/hyperlink" Target="consultantplus://offline/ref=4FE624CE7ED6725A533EA4E6DEF9AD46559F9386206F93D178160E84D23FFBCA7280BF7FA55DE7F9f1SF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1">
                <a:lumMod val="60000"/>
                <a:lumOff val="40000"/>
              </a:schemeClr>
            </a:gs>
            <a:gs pos="100000">
              <a:schemeClr val="bg2">
                <a:shade val="96000"/>
                <a:satMod val="120000"/>
                <a:lumMod val="9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3" name="TextBox 2"/>
          <p:cNvSpPr txBox="1"/>
          <p:nvPr/>
        </p:nvSpPr>
        <p:spPr>
          <a:xfrm>
            <a:off x="1306286" y="902525"/>
            <a:ext cx="10628415" cy="1477328"/>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Вопросы </a:t>
            </a:r>
            <a:r>
              <a:rPr lang="ru-RU" b="1" dirty="0">
                <a:latin typeface="Times New Roman" panose="02020603050405020304" pitchFamily="18" charset="0"/>
                <a:cs typeface="Times New Roman" panose="02020603050405020304" pitchFamily="18" charset="0"/>
              </a:rPr>
              <a:t>лекции</a:t>
            </a:r>
            <a:r>
              <a:rPr lang="ru-RU" b="1"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Учет </a:t>
            </a:r>
            <a:r>
              <a:rPr lang="ru-RU" b="1" dirty="0">
                <a:latin typeface="Times New Roman" panose="02020603050405020304" pitchFamily="18" charset="0"/>
                <a:cs typeface="Times New Roman" panose="02020603050405020304" pitchFamily="18" charset="0"/>
              </a:rPr>
              <a:t>основной деятельности </a:t>
            </a:r>
            <a:r>
              <a:rPr lang="ru-RU" b="1" dirty="0" smtClean="0">
                <a:latin typeface="Times New Roman" panose="02020603050405020304" pitchFamily="18" charset="0"/>
                <a:cs typeface="Times New Roman" panose="02020603050405020304" pitchFamily="18" charset="0"/>
              </a:rPr>
              <a:t>сбытовых (торговых) СХПК.</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Учет </a:t>
            </a:r>
            <a:r>
              <a:rPr lang="ru-RU" b="1" dirty="0">
                <a:latin typeface="Times New Roman" panose="02020603050405020304" pitchFamily="18" charset="0"/>
                <a:cs typeface="Times New Roman" panose="02020603050405020304" pitchFamily="18" charset="0"/>
              </a:rPr>
              <a:t>основной деятельности </a:t>
            </a:r>
            <a:r>
              <a:rPr lang="ru-RU" b="1" dirty="0" smtClean="0">
                <a:latin typeface="Times New Roman" panose="02020603050405020304" pitchFamily="18" charset="0"/>
                <a:cs typeface="Times New Roman" panose="02020603050405020304" pitchFamily="18" charset="0"/>
              </a:rPr>
              <a:t>обслуживающих СХПК.</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Учет </a:t>
            </a:r>
            <a:r>
              <a:rPr lang="ru-RU" b="1" dirty="0">
                <a:latin typeface="Times New Roman" panose="02020603050405020304" pitchFamily="18" charset="0"/>
                <a:cs typeface="Times New Roman" panose="02020603050405020304" pitchFamily="18" charset="0"/>
              </a:rPr>
              <a:t>основной деятельности </a:t>
            </a:r>
            <a:r>
              <a:rPr lang="ru-RU" b="1" dirty="0" smtClean="0">
                <a:latin typeface="Times New Roman" panose="02020603050405020304" pitchFamily="18" charset="0"/>
                <a:cs typeface="Times New Roman" panose="02020603050405020304" pitchFamily="18" charset="0"/>
              </a:rPr>
              <a:t>снабженческих СХПК. </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Учет деятельности животноводческих, садоводческих, огороднических кооперативов.</a:t>
            </a:r>
          </a:p>
        </p:txBody>
      </p:sp>
      <p:sp>
        <p:nvSpPr>
          <p:cNvPr id="10" name="Заголовок 9"/>
          <p:cNvSpPr>
            <a:spLocks noGrp="1"/>
          </p:cNvSpPr>
          <p:nvPr>
            <p:ph type="title"/>
          </p:nvPr>
        </p:nvSpPr>
        <p:spPr>
          <a:xfrm>
            <a:off x="684211" y="4487332"/>
            <a:ext cx="10714473" cy="1507067"/>
          </a:xfrm>
        </p:spPr>
        <p:txBody>
          <a:bodyPr>
            <a:normAutofit fontScale="90000"/>
          </a:bodyPr>
          <a:lstStyle/>
          <a:p>
            <a:r>
              <a:rPr lang="ru-RU" b="1" dirty="0" smtClean="0">
                <a:latin typeface="Times New Roman" panose="02020603050405020304" pitchFamily="18" charset="0"/>
                <a:cs typeface="Times New Roman" panose="02020603050405020304" pitchFamily="18" charset="0"/>
              </a:rPr>
              <a:t>Тема. БУХГАЛТЕРСКИЙ учет ОСНОВНОЙ ДЕЯТЕЛЬНОСТИ В сельскохозяйственных ПОТРЕБИТЕЛЬСКИХ кооперативах</a:t>
            </a:r>
            <a:endParaRPr lang="ru-RU" b="1" dirty="0">
              <a:latin typeface="Times New Roman" panose="02020603050405020304" pitchFamily="18" charset="0"/>
              <a:cs typeface="Times New Roman" panose="02020603050405020304" pitchFamily="18" charset="0"/>
            </a:endParaRPr>
          </a:p>
        </p:txBody>
      </p:sp>
      <p:pic>
        <p:nvPicPr>
          <p:cNvPr id="1025" name="Picture 1" descr="https://asu.bukep.ru:444/Resource/PrgDisc/image/te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193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su.bukep.ru:444/Resource/PrgDisc/image/te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21932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6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096310"/>
            <a:ext cx="8706678" cy="5681042"/>
          </a:xfrm>
          <a:prstGeom prst="rect">
            <a:avLst/>
          </a:prstGeom>
        </p:spPr>
        <p:txBody>
          <a:bodyPr wrap="square">
            <a:spAutoFit/>
          </a:bodyPr>
          <a:lstStyle/>
          <a:p>
            <a:pPr algn="ctr">
              <a:spcAft>
                <a:spcPts val="0"/>
              </a:spcAft>
            </a:pPr>
            <a:r>
              <a:rPr lang="ru-RU" sz="2400" b="1" dirty="0">
                <a:latin typeface="Calibri" panose="020F0502020204030204" pitchFamily="34" charset="0"/>
                <a:ea typeface="Times New Roman" panose="02020603050405020304" pitchFamily="18" charset="0"/>
              </a:rPr>
              <a:t>Свои кассовые ордера и свой кассир</a:t>
            </a:r>
            <a:endParaRPr lang="ru-RU" sz="2400" dirty="0">
              <a:latin typeface="Calibri" panose="020F0502020204030204" pitchFamily="34" charset="0"/>
              <a:ea typeface="Times New Roman" panose="02020603050405020304" pitchFamily="18" charset="0"/>
            </a:endParaRPr>
          </a:p>
          <a:p>
            <a:pPr algn="just">
              <a:spcAft>
                <a:spcPts val="0"/>
              </a:spcAft>
            </a:pPr>
            <a:r>
              <a:rPr lang="ru-RU" sz="2400" dirty="0">
                <a:latin typeface="Calibri" panose="020F0502020204030204" pitchFamily="34" charset="0"/>
                <a:ea typeface="Times New Roman" panose="02020603050405020304" pitchFamily="18" charset="0"/>
              </a:rPr>
              <a:t> </a:t>
            </a:r>
          </a:p>
          <a:p>
            <a:pPr indent="342900" algn="just">
              <a:spcAft>
                <a:spcPts val="0"/>
              </a:spcAft>
            </a:pPr>
            <a:r>
              <a:rPr lang="ru-RU" sz="2400" dirty="0">
                <a:latin typeface="Calibri" panose="020F0502020204030204" pitchFamily="34" charset="0"/>
                <a:ea typeface="Times New Roman" panose="02020603050405020304" pitchFamily="18" charset="0"/>
              </a:rPr>
              <a:t>Каждый прием и каждая выдача наличных в обособленном подразделении должны быть оформлены ПКО и РКО, подписанными кассиром именно этого ОП. Кассовые ордера, которые "централизованно" подписаны кассиром головного подразделения (ГП) на наличные операции ОП, налоговики не засчитают.</a:t>
            </a:r>
          </a:p>
          <a:p>
            <a:pPr indent="342900" algn="just">
              <a:spcBef>
                <a:spcPts val="1100"/>
              </a:spcBef>
              <a:spcAft>
                <a:spcPts val="0"/>
              </a:spcAft>
            </a:pPr>
            <a:r>
              <a:rPr lang="ru-RU" sz="2400" dirty="0">
                <a:latin typeface="Calibri" panose="020F0502020204030204" pitchFamily="34" charset="0"/>
                <a:ea typeface="Times New Roman" panose="02020603050405020304" pitchFamily="18" charset="0"/>
              </a:rPr>
              <a:t>Дело в том, что кассовый ордер на любую операцию с наличными должен быть подписан совершающим эту операцию кассиром непосредственно при получении либо при выдаче </a:t>
            </a:r>
            <a:r>
              <a:rPr lang="ru-RU" sz="2400" dirty="0" smtClean="0">
                <a:latin typeface="Calibri" panose="020F0502020204030204" pitchFamily="34" charset="0"/>
                <a:ea typeface="Times New Roman" panose="02020603050405020304" pitchFamily="18" charset="0"/>
              </a:rPr>
              <a:t>наличных. </a:t>
            </a:r>
            <a:r>
              <a:rPr lang="ru-RU" sz="2400" dirty="0">
                <a:latin typeface="Calibri" panose="020F0502020204030204" pitchFamily="34" charset="0"/>
                <a:ea typeface="Times New Roman" panose="02020603050405020304" pitchFamily="18" charset="0"/>
              </a:rPr>
              <a:t>То есть кассир должен присутствовать в ОП, лично принимая деньги в кассу и выдавая их и сразу подписывая соответствующие ПКО и РКО.</a:t>
            </a:r>
          </a:p>
          <a:p>
            <a:pPr algn="just">
              <a:spcAft>
                <a:spcPts val="0"/>
              </a:spcAft>
            </a:pPr>
            <a:r>
              <a:rPr lang="ru-RU" dirty="0">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27830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956" y="1644712"/>
            <a:ext cx="8693426" cy="5539978"/>
          </a:xfrm>
          <a:prstGeom prst="rect">
            <a:avLst/>
          </a:prstGeom>
        </p:spPr>
        <p:txBody>
          <a:bodyPr wrap="square">
            <a:spAutoFit/>
          </a:bodyPr>
          <a:lstStyle/>
          <a:p>
            <a:pPr indent="342900" algn="just">
              <a:spcAft>
                <a:spcPts val="0"/>
              </a:spcAft>
            </a:pPr>
            <a:r>
              <a:rPr lang="ru-RU" sz="2400" dirty="0" smtClean="0">
                <a:latin typeface="Calibri" panose="020F0502020204030204" pitchFamily="34" charset="0"/>
                <a:ea typeface="Times New Roman" panose="02020603050405020304" pitchFamily="18" charset="0"/>
              </a:rPr>
              <a:t>Составление </a:t>
            </a:r>
            <a:r>
              <a:rPr lang="ru-RU" sz="2400" dirty="0">
                <a:latin typeface="Calibri" panose="020F0502020204030204" pitchFamily="34" charset="0"/>
                <a:ea typeface="Times New Roman" panose="02020603050405020304" pitchFamily="18" charset="0"/>
              </a:rPr>
              <a:t>и подписание в ГП кассовых ордеров по операциям ОП говорят о том, что эти правила были нарушены и наличные не являются оприходованными. За это налоговики могут оштрафовать организацию на сумму от 40 000 до 50 000 руб., директора - на сумму от 4 000 до 5 000 руб. </a:t>
            </a:r>
            <a:r>
              <a:rPr lang="ru-RU" sz="2400" dirty="0" smtClean="0">
                <a:latin typeface="Calibri" panose="020F0502020204030204" pitchFamily="34" charset="0"/>
                <a:ea typeface="Times New Roman" panose="02020603050405020304" pitchFamily="18" charset="0"/>
              </a:rPr>
              <a:t> </a:t>
            </a:r>
            <a:r>
              <a:rPr lang="ru-RU" sz="2400" dirty="0">
                <a:latin typeface="Calibri" panose="020F0502020204030204" pitchFamily="34" charset="0"/>
                <a:ea typeface="Times New Roman" panose="02020603050405020304" pitchFamily="18" charset="0"/>
              </a:rPr>
              <a:t>И в большинстве таких случаев суды налоговиков </a:t>
            </a:r>
            <a:r>
              <a:rPr lang="ru-RU" sz="2400" dirty="0" smtClean="0">
                <a:latin typeface="Calibri" panose="020F0502020204030204" pitchFamily="34" charset="0"/>
                <a:ea typeface="Times New Roman" panose="02020603050405020304" pitchFamily="18" charset="0"/>
              </a:rPr>
              <a:t>поддержали.</a:t>
            </a:r>
          </a:p>
          <a:p>
            <a:r>
              <a:rPr lang="ru-RU" sz="2400" dirty="0"/>
              <a:t>--------------------------------</a:t>
            </a:r>
          </a:p>
          <a:p>
            <a:r>
              <a:rPr lang="ru-RU" sz="2400" dirty="0"/>
              <a:t>&lt;5&gt; </a:t>
            </a:r>
            <a:r>
              <a:rPr lang="ru-RU" sz="2400" dirty="0">
                <a:hlinkClick r:id="rId2"/>
              </a:rPr>
              <a:t>Абзац 5 п. 5.1</a:t>
            </a:r>
            <a:r>
              <a:rPr lang="ru-RU" sz="2400" dirty="0"/>
              <a:t>, </a:t>
            </a:r>
            <a:r>
              <a:rPr lang="ru-RU" sz="2400" dirty="0" err="1">
                <a:hlinkClick r:id="rId3"/>
              </a:rPr>
              <a:t>абз</a:t>
            </a:r>
            <a:r>
              <a:rPr lang="ru-RU" sz="2400" dirty="0">
                <a:hlinkClick r:id="rId3"/>
              </a:rPr>
              <a:t>. 4 п. 6.2</a:t>
            </a:r>
            <a:r>
              <a:rPr lang="ru-RU" sz="2400" dirty="0"/>
              <a:t> Указания N 3210-У.</a:t>
            </a:r>
          </a:p>
          <a:p>
            <a:r>
              <a:rPr lang="ru-RU" sz="2400" dirty="0"/>
              <a:t>&lt;6&gt; </a:t>
            </a:r>
            <a:r>
              <a:rPr lang="ru-RU" sz="2400" dirty="0">
                <a:hlinkClick r:id="rId4"/>
              </a:rPr>
              <a:t>Часть 1 ст. 15.1</a:t>
            </a:r>
            <a:r>
              <a:rPr lang="ru-RU" sz="2400" dirty="0"/>
              <a:t> КоАП РФ.</a:t>
            </a:r>
          </a:p>
          <a:p>
            <a:r>
              <a:rPr lang="ru-RU" sz="2400" dirty="0"/>
              <a:t>&lt;7&gt; Постановления 14 ААС от 15.12.2015 </a:t>
            </a:r>
            <a:r>
              <a:rPr lang="ru-RU" sz="2400" dirty="0">
                <a:hlinkClick r:id="rId5"/>
              </a:rPr>
              <a:t>N А05-8410/2015</a:t>
            </a:r>
            <a:r>
              <a:rPr lang="ru-RU" sz="2400" dirty="0"/>
              <a:t>, от 04.04.2016 </a:t>
            </a:r>
            <a:r>
              <a:rPr lang="ru-RU" sz="2400" dirty="0">
                <a:hlinkClick r:id="rId6"/>
              </a:rPr>
              <a:t>N А13-16881/2015</a:t>
            </a:r>
            <a:r>
              <a:rPr lang="ru-RU" sz="2400" dirty="0"/>
              <a:t>, от 02.07.2015 </a:t>
            </a:r>
            <a:r>
              <a:rPr lang="ru-RU" sz="2400" dirty="0">
                <a:hlinkClick r:id="rId7"/>
              </a:rPr>
              <a:t>N А05-13012/2014</a:t>
            </a:r>
            <a:r>
              <a:rPr lang="ru-RU" sz="2400" dirty="0"/>
              <a:t>; 9 ААС от 14.12.2016 </a:t>
            </a:r>
            <a:r>
              <a:rPr lang="ru-RU" sz="2400" dirty="0">
                <a:hlinkClick r:id="rId8"/>
              </a:rPr>
              <a:t>N 09АП-54430/2016</a:t>
            </a:r>
            <a:r>
              <a:rPr lang="ru-RU" sz="2400" dirty="0"/>
              <a:t>.</a:t>
            </a:r>
          </a:p>
          <a:p>
            <a:r>
              <a:rPr lang="ru-RU" sz="2400" dirty="0"/>
              <a:t> </a:t>
            </a:r>
          </a:p>
          <a:p>
            <a:pPr indent="342900" algn="just">
              <a:spcAft>
                <a:spcPts val="0"/>
              </a:spcAft>
            </a:pPr>
            <a:endParaRPr lang="ru-RU"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25377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5148" y="237102"/>
            <a:ext cx="8945218" cy="5016758"/>
          </a:xfrm>
          <a:prstGeom prst="rect">
            <a:avLst/>
          </a:prstGeom>
        </p:spPr>
        <p:txBody>
          <a:bodyPr wrap="square">
            <a:spAutoFit/>
          </a:bodyPr>
          <a:lstStyle/>
          <a:p>
            <a:pPr algn="just"/>
            <a:r>
              <a:rPr lang="ru-RU" sz="2000" dirty="0">
                <a:latin typeface="Arial"/>
              </a:rPr>
              <a:t>Для ведения бухгалтерского учета могут использоваться формы первичных учетных документов и регистров бухгалтерского учета, разработанные экономическим субъектом самостоятельно, предусмотренные принятыми органами негосударственного регулирования бухгалтерского учета рекомендациями в области бухгалтерского учета, а также иные рекомендованные </a:t>
            </a:r>
            <a:r>
              <a:rPr lang="ru-RU" sz="2000" dirty="0">
                <a:latin typeface="Arial"/>
                <a:hlinkClick r:id="rId2"/>
              </a:rPr>
              <a:t>формы (например, формы первичных учетных документов, содержащиеся в альбомах унифицированных форм первичной учетной документации, </a:t>
            </a:r>
            <a:r>
              <a:rPr lang="ru-RU" sz="2000" dirty="0">
                <a:latin typeface="Arial"/>
                <a:hlinkClick r:id="rId3"/>
              </a:rPr>
              <a:t>форму книги (журнала) учета фактов хозяйственной деятельности, упрощенные формы ведомостей учета имущества, предусмотренные </a:t>
            </a:r>
            <a:r>
              <a:rPr lang="ru-RU" sz="2000" dirty="0">
                <a:latin typeface="Arial"/>
                <a:hlinkClick r:id="rId4"/>
              </a:rPr>
              <a:t>приказом Минфина России от 21 декабря 1998 г. N 64н).</a:t>
            </a:r>
          </a:p>
          <a:p>
            <a:pPr algn="just"/>
            <a:endParaRPr lang="ru-RU" sz="2000" dirty="0">
              <a:latin typeface="Arial"/>
            </a:endParaRPr>
          </a:p>
          <a:p>
            <a:pPr algn="just"/>
            <a:r>
              <a:rPr lang="ru-RU" sz="2000" dirty="0">
                <a:latin typeface="Arial"/>
              </a:rPr>
              <a:t>Согласно </a:t>
            </a:r>
            <a:r>
              <a:rPr lang="ru-RU" sz="2000" dirty="0">
                <a:latin typeface="Arial"/>
                <a:hlinkClick r:id="rId5"/>
              </a:rPr>
              <a:t>части 4 статьи 9 Федерального закона N 402-ФЗ формы первичных учетных документов, применяемые для оформления фактов хозяйственной жизни экономического субъекта, должны быть утверждены руководителем этого экономического субъекта.</a:t>
            </a:r>
          </a:p>
        </p:txBody>
      </p:sp>
    </p:spTree>
    <p:extLst>
      <p:ext uri="{BB962C8B-B14F-4D97-AF65-F5344CB8AC3E}">
        <p14:creationId xmlns:p14="http://schemas.microsoft.com/office/powerpoint/2010/main" val="290130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2708" y="288099"/>
            <a:ext cx="9933140" cy="4247317"/>
          </a:xfrm>
          <a:prstGeom prst="rect">
            <a:avLst/>
          </a:prstGeom>
        </p:spPr>
        <p:txBody>
          <a:bodyPr wrap="square">
            <a:spAutoFit/>
          </a:bodyPr>
          <a:lstStyle/>
          <a:p>
            <a:pPr algn="just"/>
            <a:r>
              <a:rPr lang="ru-RU" dirty="0">
                <a:latin typeface="Arial"/>
              </a:rPr>
              <a:t>ОБЯЗАТЕЛЬНЫЕ РЕКВИЗИТЫ ПЕРВИЧНОГО УЧЕТНОГО ДОКУМЕНТА</a:t>
            </a:r>
          </a:p>
          <a:p>
            <a:pPr algn="just"/>
            <a:endParaRPr lang="ru-RU" dirty="0">
              <a:latin typeface="Arial"/>
            </a:endParaRPr>
          </a:p>
          <a:p>
            <a:pPr algn="just"/>
            <a:r>
              <a:rPr lang="ru-RU" dirty="0">
                <a:solidFill>
                  <a:srgbClr val="0000FF"/>
                </a:solidFill>
                <a:latin typeface="Arial"/>
                <a:hlinkClick r:id="rId2"/>
              </a:rPr>
              <a:t>Частью 2 статьи 9 Федерального закона N 402-ФЗ установлен перечень обязательных реквизитов первичного учетного документа. Включенные в этот перечень реквизиты по составу и содержанию тождественны обязательным реквизитам первичного учетного документа (включая документы, составленные по формам, содержащимся в альбомах унифицированных форм первичной учетной документации), предусмотренным </a:t>
            </a:r>
            <a:r>
              <a:rPr lang="ru-RU" dirty="0">
                <a:solidFill>
                  <a:srgbClr val="0000FF"/>
                </a:solidFill>
                <a:latin typeface="Arial"/>
                <a:hlinkClick r:id="rId3"/>
              </a:rPr>
              <a:t>частью 2 статьи 9 Федерального закона от 21 ноября 1996 г. N 129-ФЗ "О бухгалтерском учете".</a:t>
            </a:r>
          </a:p>
          <a:p>
            <a:pPr algn="just"/>
            <a:r>
              <a:rPr lang="ru-RU" dirty="0">
                <a:latin typeface="Arial"/>
              </a:rPr>
              <a:t>Законодательством Российской Федерации о бухгалтерском учете не установлены какие-либо ограничения на включение в первичные учетные документы дополнительных к обязательным реквизитов. Включение дополнительных к обязательным реквизитов в первичный учетный документ осуществляется организацией при необходимости (в связи с характером факта хозяйственной жизни, оформляемым данным документом, требованиями нормативных правовых актов, потребностями управления, технологией обработки учетной информации, др.).</a:t>
            </a:r>
          </a:p>
        </p:txBody>
      </p:sp>
    </p:spTree>
    <p:extLst>
      <p:ext uri="{BB962C8B-B14F-4D97-AF65-F5344CB8AC3E}">
        <p14:creationId xmlns:p14="http://schemas.microsoft.com/office/powerpoint/2010/main" val="265589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3181" y="225468"/>
            <a:ext cx="7839438" cy="5632311"/>
          </a:xfrm>
          <a:prstGeom prst="rect">
            <a:avLst/>
          </a:prstGeom>
        </p:spPr>
        <p:txBody>
          <a:bodyPr wrap="square">
            <a:spAutoFit/>
          </a:bodyPr>
          <a:lstStyle/>
          <a:p>
            <a:r>
              <a:rPr lang="ru-RU" sz="4000" dirty="0">
                <a:solidFill>
                  <a:srgbClr val="000000"/>
                </a:solidFill>
                <a:latin typeface="Times New Roman"/>
              </a:rPr>
              <a:t>Закупка сельскохозяйственной продукции, в том числе у населения, должна быть оформлена закупочным актом. Его составляют на специальном бланке (унифицированная форма ОП-5, утвержденная постановлением Госкомстата России от 25.12.98 № 132). </a:t>
            </a:r>
            <a:endParaRPr lang="ru-RU" sz="4000" dirty="0"/>
          </a:p>
        </p:txBody>
      </p:sp>
    </p:spTree>
    <p:extLst>
      <p:ext uri="{BB962C8B-B14F-4D97-AF65-F5344CB8AC3E}">
        <p14:creationId xmlns:p14="http://schemas.microsoft.com/office/powerpoint/2010/main" val="102998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
          <p:cNvSpPr>
            <a:spLocks noChangeShapeType="1"/>
          </p:cNvSpPr>
          <p:nvPr/>
        </p:nvSpPr>
        <p:spPr bwMode="auto">
          <a:xfrm>
            <a:off x="4281488" y="7513638"/>
            <a:ext cx="7181850" cy="47625"/>
          </a:xfrm>
          <a:prstGeom prst="line">
            <a:avLst/>
          </a:prstGeom>
          <a:noFill/>
          <a:ln w="9525">
            <a:solidFill>
              <a:srgbClr xmlns:mc="http://schemas.openxmlformats.org/markup-compatibility/2006" xmlns:a14="http://schemas.microsoft.com/office/drawing/2010/main" val="0000FF" mc:Ignorable="a14" a14:legacySpreadsheetColorIndex="1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 name="Line 2"/>
          <p:cNvSpPr>
            <a:spLocks noChangeShapeType="1"/>
          </p:cNvSpPr>
          <p:nvPr/>
        </p:nvSpPr>
        <p:spPr bwMode="auto">
          <a:xfrm flipV="1">
            <a:off x="4214813" y="7551738"/>
            <a:ext cx="7296150" cy="1295400"/>
          </a:xfrm>
          <a:prstGeom prst="line">
            <a:avLst/>
          </a:prstGeom>
          <a:noFill/>
          <a:ln w="9525">
            <a:solidFill>
              <a:srgbClr xmlns:mc="http://schemas.openxmlformats.org/markup-compatibility/2006" xmlns:a14="http://schemas.microsoft.com/office/drawing/2010/main" val="0000FF" mc:Ignorable="a14" a14:legacySpreadsheetColorIndex="1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5" name="Line 3"/>
          <p:cNvSpPr>
            <a:spLocks noChangeShapeType="1"/>
          </p:cNvSpPr>
          <p:nvPr/>
        </p:nvSpPr>
        <p:spPr bwMode="auto">
          <a:xfrm>
            <a:off x="4205288" y="8818563"/>
            <a:ext cx="6896100" cy="0"/>
          </a:xfrm>
          <a:prstGeom prst="line">
            <a:avLst/>
          </a:prstGeom>
          <a:noFill/>
          <a:ln w="9525">
            <a:solidFill>
              <a:srgbClr xmlns:mc="http://schemas.openxmlformats.org/markup-compatibility/2006" xmlns:a14="http://schemas.microsoft.com/office/drawing/2010/main" val="0000FF" mc:Ignorable="a14" a14:legacySpreadsheetColorIndex="12"/>
            </a:solidFill>
            <a:round/>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1543312151"/>
              </p:ext>
            </p:extLst>
          </p:nvPr>
        </p:nvGraphicFramePr>
        <p:xfrm>
          <a:off x="-1886566" y="313150"/>
          <a:ext cx="13504545" cy="5837129"/>
        </p:xfrm>
        <a:graphic>
          <a:graphicData uri="http://schemas.openxmlformats.org/presentationml/2006/ole">
            <mc:AlternateContent xmlns:mc="http://schemas.openxmlformats.org/markup-compatibility/2006">
              <mc:Choice xmlns:v="urn:schemas-microsoft-com:vml" Requires="v">
                <p:oleObj spid="_x0000_s2071" name="Лист" r:id="rId3" imgW="7800992" imgH="3371882" progId="Excel.Sheet.8">
                  <p:embed/>
                </p:oleObj>
              </mc:Choice>
              <mc:Fallback>
                <p:oleObj name="Лист" r:id="rId3" imgW="7800992" imgH="3371882" progId="Excel.Sheet.8">
                  <p:embed/>
                  <p:pic>
                    <p:nvPicPr>
                      <p:cNvPr id="0" name=""/>
                      <p:cNvPicPr/>
                      <p:nvPr/>
                    </p:nvPicPr>
                    <p:blipFill>
                      <a:blip r:embed="rId4"/>
                      <a:stretch>
                        <a:fillRect/>
                      </a:stretch>
                    </p:blipFill>
                    <p:spPr>
                      <a:xfrm>
                        <a:off x="-1886566" y="313150"/>
                        <a:ext cx="13504545" cy="5837129"/>
                      </a:xfrm>
                      <a:prstGeom prst="rect">
                        <a:avLst/>
                      </a:prstGeom>
                    </p:spPr>
                  </p:pic>
                </p:oleObj>
              </mc:Fallback>
            </mc:AlternateContent>
          </a:graphicData>
        </a:graphic>
      </p:graphicFrame>
    </p:spTree>
    <p:extLst>
      <p:ext uri="{BB962C8B-B14F-4D97-AF65-F5344CB8AC3E}">
        <p14:creationId xmlns:p14="http://schemas.microsoft.com/office/powerpoint/2010/main" val="259124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347992720"/>
              </p:ext>
            </p:extLst>
          </p:nvPr>
        </p:nvGraphicFramePr>
        <p:xfrm>
          <a:off x="751563" y="280120"/>
          <a:ext cx="10233764" cy="6666863"/>
        </p:xfrm>
        <a:graphic>
          <a:graphicData uri="http://schemas.openxmlformats.org/presentationml/2006/ole">
            <mc:AlternateContent xmlns:mc="http://schemas.openxmlformats.org/markup-compatibility/2006">
              <mc:Choice xmlns:v="urn:schemas-microsoft-com:vml" Requires="v">
                <p:oleObj spid="_x0000_s3092" name="Лист" r:id="rId3" imgW="7515343" imgH="4895983" progId="Excel.Sheet.8">
                  <p:embed/>
                </p:oleObj>
              </mc:Choice>
              <mc:Fallback>
                <p:oleObj name="Лист" r:id="rId3" imgW="7515343" imgH="4895983" progId="Excel.Sheet.8">
                  <p:embed/>
                  <p:pic>
                    <p:nvPicPr>
                      <p:cNvPr id="0" name=""/>
                      <p:cNvPicPr/>
                      <p:nvPr/>
                    </p:nvPicPr>
                    <p:blipFill>
                      <a:blip r:embed="rId4"/>
                      <a:stretch>
                        <a:fillRect/>
                      </a:stretch>
                    </p:blipFill>
                    <p:spPr>
                      <a:xfrm>
                        <a:off x="751563" y="280120"/>
                        <a:ext cx="10233764" cy="6666863"/>
                      </a:xfrm>
                      <a:prstGeom prst="rect">
                        <a:avLst/>
                      </a:prstGeom>
                    </p:spPr>
                  </p:pic>
                </p:oleObj>
              </mc:Fallback>
            </mc:AlternateContent>
          </a:graphicData>
        </a:graphic>
      </p:graphicFrame>
    </p:spTree>
    <p:extLst>
      <p:ext uri="{BB962C8B-B14F-4D97-AF65-F5344CB8AC3E}">
        <p14:creationId xmlns:p14="http://schemas.microsoft.com/office/powerpoint/2010/main" val="245563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50919509"/>
              </p:ext>
            </p:extLst>
          </p:nvPr>
        </p:nvGraphicFramePr>
        <p:xfrm>
          <a:off x="325677" y="276894"/>
          <a:ext cx="11089710" cy="6086329"/>
        </p:xfrm>
        <a:graphic>
          <a:graphicData uri="http://schemas.openxmlformats.org/presentationml/2006/ole">
            <mc:AlternateContent xmlns:mc="http://schemas.openxmlformats.org/markup-compatibility/2006">
              <mc:Choice xmlns:v="urn:schemas-microsoft-com:vml" Requires="v">
                <p:oleObj spid="_x0000_s4116" name="Лист" r:id="rId3" imgW="7515343" imgH="4124341" progId="Excel.Sheet.8">
                  <p:embed/>
                </p:oleObj>
              </mc:Choice>
              <mc:Fallback>
                <p:oleObj name="Лист" r:id="rId3" imgW="7515343" imgH="4124341" progId="Excel.Sheet.8">
                  <p:embed/>
                  <p:pic>
                    <p:nvPicPr>
                      <p:cNvPr id="0" name=""/>
                      <p:cNvPicPr/>
                      <p:nvPr/>
                    </p:nvPicPr>
                    <p:blipFill>
                      <a:blip r:embed="rId4"/>
                      <a:stretch>
                        <a:fillRect/>
                      </a:stretch>
                    </p:blipFill>
                    <p:spPr>
                      <a:xfrm>
                        <a:off x="325677" y="276894"/>
                        <a:ext cx="11089710" cy="6086329"/>
                      </a:xfrm>
                      <a:prstGeom prst="rect">
                        <a:avLst/>
                      </a:prstGeom>
                    </p:spPr>
                  </p:pic>
                </p:oleObj>
              </mc:Fallback>
            </mc:AlternateContent>
          </a:graphicData>
        </a:graphic>
      </p:graphicFrame>
    </p:spTree>
    <p:extLst>
      <p:ext uri="{BB962C8B-B14F-4D97-AF65-F5344CB8AC3E}">
        <p14:creationId xmlns:p14="http://schemas.microsoft.com/office/powerpoint/2010/main" val="78161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434592841"/>
              </p:ext>
            </p:extLst>
          </p:nvPr>
        </p:nvGraphicFramePr>
        <p:xfrm>
          <a:off x="363255" y="103517"/>
          <a:ext cx="11415387" cy="4687688"/>
        </p:xfrm>
        <a:graphic>
          <a:graphicData uri="http://schemas.openxmlformats.org/presentationml/2006/ole">
            <mc:AlternateContent xmlns:mc="http://schemas.openxmlformats.org/markup-compatibility/2006">
              <mc:Choice xmlns:v="urn:schemas-microsoft-com:vml" Requires="v">
                <p:oleObj spid="_x0000_s5140" name="Лист" r:id="rId3" imgW="7515343" imgH="3086028" progId="Excel.Sheet.8">
                  <p:embed/>
                </p:oleObj>
              </mc:Choice>
              <mc:Fallback>
                <p:oleObj name="Лист" r:id="rId3" imgW="7515343" imgH="3086028" progId="Excel.Sheet.8">
                  <p:embed/>
                  <p:pic>
                    <p:nvPicPr>
                      <p:cNvPr id="0" name=""/>
                      <p:cNvPicPr/>
                      <p:nvPr/>
                    </p:nvPicPr>
                    <p:blipFill>
                      <a:blip r:embed="rId4"/>
                      <a:stretch>
                        <a:fillRect/>
                      </a:stretch>
                    </p:blipFill>
                    <p:spPr>
                      <a:xfrm>
                        <a:off x="363255" y="103517"/>
                        <a:ext cx="11415387" cy="4687688"/>
                      </a:xfrm>
                      <a:prstGeom prst="rect">
                        <a:avLst/>
                      </a:prstGeom>
                    </p:spPr>
                  </p:pic>
                </p:oleObj>
              </mc:Fallback>
            </mc:AlternateContent>
          </a:graphicData>
        </a:graphic>
      </p:graphicFrame>
    </p:spTree>
    <p:extLst>
      <p:ext uri="{BB962C8B-B14F-4D97-AF65-F5344CB8AC3E}">
        <p14:creationId xmlns:p14="http://schemas.microsoft.com/office/powerpoint/2010/main" val="349968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9374" y="643291"/>
            <a:ext cx="8668373" cy="4893647"/>
          </a:xfrm>
          <a:prstGeom prst="rect">
            <a:avLst/>
          </a:prstGeom>
        </p:spPr>
        <p:txBody>
          <a:bodyPr wrap="square">
            <a:spAutoFit/>
          </a:bodyPr>
          <a:lstStyle/>
          <a:p>
            <a:r>
              <a:rPr lang="ru-RU" sz="2400" dirty="0"/>
              <a:t>Занимаясь операциями по сбыту продукции, кооператив выступает в роли </a:t>
            </a:r>
            <a:r>
              <a:rPr lang="ru-RU" sz="2400" b="1" u="sng" dirty="0"/>
              <a:t>посредника между хозяйством - производителем продукции и покупателем - потребителем продукции.</a:t>
            </a:r>
          </a:p>
          <a:p>
            <a:r>
              <a:rPr lang="ru-RU" sz="2400" dirty="0"/>
              <a:t>В заключаемых с хозяйствами </a:t>
            </a:r>
            <a:r>
              <a:rPr lang="ru-RU" sz="2400" b="1" u="sng" dirty="0"/>
              <a:t>договорах</a:t>
            </a:r>
            <a:r>
              <a:rPr lang="ru-RU" sz="2400" dirty="0"/>
              <a:t> кооператив четко оговаривает виды и объемы специализированных работ, которые им будут выполнены. </a:t>
            </a:r>
            <a:endParaRPr lang="ru-RU" sz="2400" dirty="0" smtClean="0"/>
          </a:p>
          <a:p>
            <a:endParaRPr lang="ru-RU" sz="2400" dirty="0" smtClean="0"/>
          </a:p>
          <a:p>
            <a:r>
              <a:rPr lang="ru-RU" sz="2400" dirty="0" smtClean="0"/>
              <a:t>Однако </a:t>
            </a:r>
            <a:r>
              <a:rPr lang="ru-RU" sz="2400" dirty="0"/>
              <a:t>возможен по договорным условиям и такой вариант, когда операциями по реализации за соответствующее комиссионное вознаграждение занимается потребительский </a:t>
            </a:r>
            <a:r>
              <a:rPr lang="ru-RU" sz="2400" dirty="0" smtClean="0"/>
              <a:t>кооператив.</a:t>
            </a:r>
            <a:endParaRPr lang="ru-RU" sz="2400" dirty="0"/>
          </a:p>
        </p:txBody>
      </p:sp>
    </p:spTree>
    <p:extLst>
      <p:ext uri="{BB962C8B-B14F-4D97-AF65-F5344CB8AC3E}">
        <p14:creationId xmlns:p14="http://schemas.microsoft.com/office/powerpoint/2010/main" val="213560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718148" y="2736503"/>
            <a:ext cx="8041710" cy="1938992"/>
          </a:xfrm>
          <a:prstGeom prst="rect">
            <a:avLst/>
          </a:prstGeom>
        </p:spPr>
        <p:txBody>
          <a:bodyPr wrap="square">
            <a:spAutoFit/>
          </a:bodyPr>
          <a:lstStyle/>
          <a:p>
            <a:pPr algn="ctr"/>
            <a:r>
              <a:rPr lang="ru-RU" sz="4000" b="1" dirty="0" smtClean="0">
                <a:latin typeface="Times New Roman" panose="02020603050405020304" pitchFamily="18" charset="0"/>
                <a:cs typeface="Times New Roman" panose="02020603050405020304" pitchFamily="18" charset="0"/>
              </a:rPr>
              <a:t>Вопрос 1. Учет </a:t>
            </a:r>
            <a:r>
              <a:rPr lang="ru-RU" sz="4000" b="1" dirty="0">
                <a:latin typeface="Times New Roman" panose="02020603050405020304" pitchFamily="18" charset="0"/>
                <a:cs typeface="Times New Roman" panose="02020603050405020304" pitchFamily="18" charset="0"/>
              </a:rPr>
              <a:t>основной деятельности сбытовых (торговых) СХПК.</a:t>
            </a:r>
          </a:p>
        </p:txBody>
      </p:sp>
    </p:spTree>
    <p:extLst>
      <p:ext uri="{BB962C8B-B14F-4D97-AF65-F5344CB8AC3E}">
        <p14:creationId xmlns:p14="http://schemas.microsoft.com/office/powerpoint/2010/main" val="2217409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50504" y="429335"/>
            <a:ext cx="10349948" cy="4524315"/>
          </a:xfrm>
          <a:prstGeom prst="rect">
            <a:avLst/>
          </a:prstGeom>
        </p:spPr>
        <p:txBody>
          <a:bodyPr wrap="square">
            <a:spAutoFit/>
          </a:bodyPr>
          <a:lstStyle/>
          <a:p>
            <a:pPr algn="just"/>
            <a:r>
              <a:rPr lang="ru-RU" sz="3200" dirty="0">
                <a:latin typeface="Arial"/>
              </a:rPr>
              <a:t>Для отражения расходов кооператива, связанных с осуществлением хозяйственной деятельности в рабочем плане счетов, может использоваться счет 44 "Расходы на продажу". </a:t>
            </a:r>
            <a:endParaRPr lang="ru-RU" sz="3200" dirty="0" smtClean="0">
              <a:latin typeface="Arial"/>
            </a:endParaRPr>
          </a:p>
          <a:p>
            <a:pPr algn="just"/>
            <a:r>
              <a:rPr lang="ru-RU" sz="3200" dirty="0" smtClean="0">
                <a:latin typeface="Arial"/>
              </a:rPr>
              <a:t>С </a:t>
            </a:r>
            <a:r>
              <a:rPr lang="ru-RU" sz="3200" dirty="0">
                <a:latin typeface="Arial"/>
              </a:rPr>
              <a:t>целью дифференциации затрат по снабженческой и сбытовой деятельности к данному счету целесообразно открывать </a:t>
            </a:r>
            <a:r>
              <a:rPr lang="ru-RU" sz="3200" dirty="0" err="1">
                <a:latin typeface="Arial"/>
              </a:rPr>
              <a:t>субсчета</a:t>
            </a:r>
            <a:r>
              <a:rPr lang="ru-RU" sz="3200" dirty="0">
                <a:latin typeface="Arial"/>
              </a:rPr>
              <a:t>: 44.1 "Расходы, связанные с оказанием снабженческих услуг"; 44.2 "Расходы, связанные с оказанием сбытовых услуг".</a:t>
            </a:r>
          </a:p>
        </p:txBody>
      </p:sp>
    </p:spTree>
    <p:extLst>
      <p:ext uri="{BB962C8B-B14F-4D97-AF65-F5344CB8AC3E}">
        <p14:creationId xmlns:p14="http://schemas.microsoft.com/office/powerpoint/2010/main" val="748858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2365" y="145775"/>
            <a:ext cx="10813774" cy="6740307"/>
          </a:xfrm>
          <a:prstGeom prst="rect">
            <a:avLst/>
          </a:prstGeom>
        </p:spPr>
        <p:txBody>
          <a:bodyPr wrap="square">
            <a:spAutoFit/>
          </a:bodyPr>
          <a:lstStyle/>
          <a:p>
            <a:pPr algn="ctr"/>
            <a:r>
              <a:rPr lang="ru-RU" b="1" dirty="0">
                <a:latin typeface="Arial" panose="020B0604020202020204" pitchFamily="34" charset="0"/>
              </a:rPr>
              <a:t>Номенклатура статей издержек обращения и производства</a:t>
            </a:r>
          </a:p>
          <a:p>
            <a:pPr algn="just"/>
            <a:r>
              <a:rPr lang="ru-RU" b="1" dirty="0" smtClean="0">
                <a:latin typeface="Courier New" panose="02070309020205020404" pitchFamily="49" charset="0"/>
              </a:rPr>
              <a:t>┌──────┬─────────────────────────────────────────────────────────┐</a:t>
            </a:r>
            <a:endParaRPr lang="ru-RU" b="1" dirty="0">
              <a:latin typeface="Courier New" panose="02070309020205020404" pitchFamily="49" charset="0"/>
            </a:endParaRPr>
          </a:p>
          <a:p>
            <a:pPr algn="just"/>
            <a:r>
              <a:rPr lang="ru-RU" b="1" dirty="0">
                <a:latin typeface="Courier New" panose="02070309020205020404" pitchFamily="49" charset="0"/>
              </a:rPr>
              <a:t>│Номер │                 Наименование статьи                     │</a:t>
            </a:r>
          </a:p>
          <a:p>
            <a:pPr algn="just"/>
            <a:r>
              <a:rPr lang="ru-RU" b="1" dirty="0">
                <a:latin typeface="Courier New" panose="02070309020205020404" pitchFamily="49" charset="0"/>
              </a:rPr>
              <a:t>│статьи│                                                         │</a:t>
            </a:r>
          </a:p>
          <a:p>
            <a:pPr algn="just"/>
            <a:r>
              <a:rPr lang="ru-RU" b="1" dirty="0">
                <a:latin typeface="Courier New" panose="02070309020205020404" pitchFamily="49" charset="0"/>
              </a:rPr>
              <a:t>├──────┼─────────────────────────────────────────────────────────┤</a:t>
            </a:r>
          </a:p>
          <a:p>
            <a:pPr algn="just"/>
            <a:r>
              <a:rPr lang="ru-RU" b="1" dirty="0">
                <a:latin typeface="Courier New" panose="02070309020205020404" pitchFamily="49" charset="0"/>
              </a:rPr>
              <a:t>│   1  │Транспортные расходы                                     │</a:t>
            </a:r>
          </a:p>
          <a:p>
            <a:pPr algn="just"/>
            <a:r>
              <a:rPr lang="ru-RU" b="1" dirty="0">
                <a:latin typeface="Courier New" panose="02070309020205020404" pitchFamily="49" charset="0"/>
              </a:rPr>
              <a:t>│   2  │Расходы на оплату труда                                  │</a:t>
            </a:r>
          </a:p>
          <a:p>
            <a:pPr algn="just"/>
            <a:r>
              <a:rPr lang="ru-RU" b="1" dirty="0">
                <a:latin typeface="Courier New" panose="02070309020205020404" pitchFamily="49" charset="0"/>
              </a:rPr>
              <a:t>│   3  │Отчисления на социальные нужды                           │</a:t>
            </a:r>
          </a:p>
          <a:p>
            <a:pPr algn="just"/>
            <a:r>
              <a:rPr lang="ru-RU" b="1" dirty="0">
                <a:latin typeface="Courier New" panose="02070309020205020404" pitchFamily="49" charset="0"/>
              </a:rPr>
              <a:t>│   4  │Расходы на аренду и содержание зданий, сооружений,       │</a:t>
            </a:r>
          </a:p>
          <a:p>
            <a:pPr algn="just"/>
            <a:r>
              <a:rPr lang="ru-RU" b="1" dirty="0">
                <a:latin typeface="Courier New" panose="02070309020205020404" pitchFamily="49" charset="0"/>
              </a:rPr>
              <a:t>│      │помещений, оборудования и инвентаря                      │</a:t>
            </a:r>
          </a:p>
          <a:p>
            <a:pPr algn="just"/>
            <a:r>
              <a:rPr lang="ru-RU" b="1" dirty="0">
                <a:latin typeface="Courier New" panose="02070309020205020404" pitchFamily="49" charset="0"/>
              </a:rPr>
              <a:t>│   5  │Амортизация основных средств                             │</a:t>
            </a:r>
          </a:p>
          <a:p>
            <a:pPr algn="just"/>
            <a:r>
              <a:rPr lang="ru-RU" b="1" dirty="0">
                <a:latin typeface="Courier New" panose="02070309020205020404" pitchFamily="49" charset="0"/>
              </a:rPr>
              <a:t>│   6  │Расходы на ремонт основных средств                       │</a:t>
            </a:r>
          </a:p>
          <a:p>
            <a:pPr algn="just"/>
            <a:r>
              <a:rPr lang="ru-RU" b="1" dirty="0">
                <a:latin typeface="Courier New" panose="02070309020205020404" pitchFamily="49" charset="0"/>
              </a:rPr>
              <a:t>│   7  │Износ санитарной и специальной одежды, столового белья,  │</a:t>
            </a:r>
          </a:p>
          <a:p>
            <a:pPr algn="just"/>
            <a:r>
              <a:rPr lang="ru-RU" b="1" dirty="0">
                <a:latin typeface="Courier New" panose="02070309020205020404" pitchFamily="49" charset="0"/>
              </a:rPr>
              <a:t>│      │посуды, приборов, других малоценных и                    │</a:t>
            </a:r>
          </a:p>
          <a:p>
            <a:pPr algn="just"/>
            <a:r>
              <a:rPr lang="ru-RU" b="1" dirty="0">
                <a:latin typeface="Courier New" panose="02070309020205020404" pitchFamily="49" charset="0"/>
              </a:rPr>
              <a:t>│      │быстроизнашивающихся предметов                           │</a:t>
            </a:r>
          </a:p>
          <a:p>
            <a:pPr algn="just"/>
            <a:r>
              <a:rPr lang="ru-RU" b="1" dirty="0">
                <a:latin typeface="Courier New" panose="02070309020205020404" pitchFamily="49" charset="0"/>
              </a:rPr>
              <a:t>│   8  │Расходы на топливо, газ, электроэнергию для              │</a:t>
            </a:r>
          </a:p>
          <a:p>
            <a:pPr algn="just"/>
            <a:r>
              <a:rPr lang="ru-RU" b="1" dirty="0">
                <a:latin typeface="Courier New" panose="02070309020205020404" pitchFamily="49" charset="0"/>
              </a:rPr>
              <a:t>│      │производственных нужд                                    │</a:t>
            </a:r>
          </a:p>
          <a:p>
            <a:pPr algn="just"/>
            <a:r>
              <a:rPr lang="ru-RU" b="1" dirty="0">
                <a:latin typeface="Courier New" panose="02070309020205020404" pitchFamily="49" charset="0"/>
              </a:rPr>
              <a:t>│   9  │Расходы на хранение, подработку, подсортировку и упаковку│</a:t>
            </a:r>
          </a:p>
          <a:p>
            <a:pPr algn="just"/>
            <a:r>
              <a:rPr lang="ru-RU" b="1" dirty="0">
                <a:latin typeface="Courier New" panose="02070309020205020404" pitchFamily="49" charset="0"/>
              </a:rPr>
              <a:t>│      │товаров                                                  │</a:t>
            </a:r>
          </a:p>
          <a:p>
            <a:pPr algn="just"/>
            <a:r>
              <a:rPr lang="ru-RU" b="1" dirty="0">
                <a:latin typeface="Courier New" panose="02070309020205020404" pitchFamily="49" charset="0"/>
              </a:rPr>
              <a:t>│  10  │Расходы на рекламу                                       │</a:t>
            </a:r>
          </a:p>
          <a:p>
            <a:pPr algn="just"/>
            <a:r>
              <a:rPr lang="ru-RU" b="1" dirty="0">
                <a:latin typeface="Courier New" panose="02070309020205020404" pitchFamily="49" charset="0"/>
              </a:rPr>
              <a:t>│  11  │Затраты по оплате процентов за пользование займом        │</a:t>
            </a:r>
          </a:p>
          <a:p>
            <a:pPr algn="just"/>
            <a:r>
              <a:rPr lang="ru-RU" b="1" dirty="0">
                <a:latin typeface="Courier New" panose="02070309020205020404" pitchFamily="49" charset="0"/>
              </a:rPr>
              <a:t>│  12  │Потери товаров и технологические отходы                  │</a:t>
            </a:r>
          </a:p>
          <a:p>
            <a:pPr algn="just"/>
            <a:r>
              <a:rPr lang="ru-RU" b="1" dirty="0">
                <a:latin typeface="Courier New" panose="02070309020205020404" pitchFamily="49" charset="0"/>
              </a:rPr>
              <a:t>│  13  │Расходы на тару                                          │</a:t>
            </a:r>
          </a:p>
          <a:p>
            <a:pPr algn="just"/>
            <a:r>
              <a:rPr lang="ru-RU" b="1" dirty="0">
                <a:latin typeface="Courier New" panose="02070309020205020404" pitchFamily="49" charset="0"/>
              </a:rPr>
              <a:t>│  14  │Прочие расходы                  </a:t>
            </a:r>
          </a:p>
        </p:txBody>
      </p:sp>
    </p:spTree>
    <p:extLst>
      <p:ext uri="{BB962C8B-B14F-4D97-AF65-F5344CB8AC3E}">
        <p14:creationId xmlns:p14="http://schemas.microsoft.com/office/powerpoint/2010/main" val="122660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8648" y="540912"/>
            <a:ext cx="9942490" cy="6186309"/>
          </a:xfrm>
          <a:prstGeom prst="rect">
            <a:avLst/>
          </a:prstGeom>
        </p:spPr>
        <p:txBody>
          <a:bodyPr wrap="square">
            <a:spAutoFit/>
          </a:bodyPr>
          <a:lstStyle/>
          <a:p>
            <a:pPr algn="just"/>
            <a:r>
              <a:rPr lang="ru-RU" b="1" dirty="0">
                <a:latin typeface="Calibri" panose="020F0502020204030204" pitchFamily="34" charset="0"/>
              </a:rPr>
              <a:t>При использовании формы путевого листа, разработанной организацией самостоятельно</a:t>
            </a:r>
            <a:r>
              <a:rPr lang="ru-RU" dirty="0">
                <a:latin typeface="Calibri" panose="020F0502020204030204" pitchFamily="34" charset="0"/>
              </a:rPr>
              <a:t>, в бланке должны быть заполнены следующие реквизиты.</a:t>
            </a:r>
          </a:p>
          <a:p>
            <a:pPr algn="just"/>
            <a:endParaRPr lang="ru-RU" dirty="0">
              <a:latin typeface="Calibri" panose="020F0502020204030204" pitchFamily="34" charset="0"/>
            </a:endParaRPr>
          </a:p>
          <a:p>
            <a:pPr algn="just"/>
            <a:r>
              <a:rPr lang="ru-RU" dirty="0">
                <a:latin typeface="Calibri" panose="020F0502020204030204" pitchFamily="34" charset="0"/>
              </a:rPr>
              <a:t>1	Название бланка ("Путевой лист")	</a:t>
            </a:r>
          </a:p>
          <a:p>
            <a:pPr algn="just"/>
            <a:r>
              <a:rPr lang="ru-RU" dirty="0">
                <a:latin typeface="Calibri" panose="020F0502020204030204" pitchFamily="34" charset="0"/>
              </a:rPr>
              <a:t>2	Номер	</a:t>
            </a:r>
          </a:p>
          <a:p>
            <a:pPr algn="just"/>
            <a:r>
              <a:rPr lang="ru-RU" dirty="0">
                <a:latin typeface="Calibri" panose="020F0502020204030204" pitchFamily="34" charset="0"/>
              </a:rPr>
              <a:t>3	Срок действия	</a:t>
            </a:r>
          </a:p>
          <a:p>
            <a:pPr algn="just"/>
            <a:r>
              <a:rPr lang="ru-RU" dirty="0">
                <a:latin typeface="Calibri" panose="020F0502020204030204" pitchFamily="34" charset="0"/>
              </a:rPr>
              <a:t>4	Сведения о собственнике транспортного средства:</a:t>
            </a:r>
          </a:p>
          <a:p>
            <a:pPr algn="just"/>
            <a:r>
              <a:rPr lang="ru-RU" dirty="0">
                <a:latin typeface="Calibri" panose="020F0502020204030204" pitchFamily="34" charset="0"/>
              </a:rPr>
              <a:t>- для организации - наименование, организационно-правовая форма, местонахождение, номер телефона, ОГРН;</a:t>
            </a:r>
          </a:p>
          <a:p>
            <a:pPr algn="just"/>
            <a:r>
              <a:rPr lang="ru-RU" dirty="0">
                <a:latin typeface="Calibri" panose="020F0502020204030204" pitchFamily="34" charset="0"/>
              </a:rPr>
              <a:t>- для ИП - Ф.И.О., почтовый адрес, номер телефона, ОГРНИП	</a:t>
            </a:r>
          </a:p>
          <a:p>
            <a:pPr algn="just"/>
            <a:r>
              <a:rPr lang="ru-RU" dirty="0">
                <a:latin typeface="Calibri" panose="020F0502020204030204" pitchFamily="34" charset="0"/>
              </a:rPr>
              <a:t>5	Тип и модель машины	</a:t>
            </a:r>
          </a:p>
          <a:p>
            <a:pPr algn="just"/>
            <a:r>
              <a:rPr lang="ru-RU" dirty="0">
                <a:latin typeface="Calibri" panose="020F0502020204030204" pitchFamily="34" charset="0"/>
              </a:rPr>
              <a:t>6	Государственный регистрационный номер транспортного средства	</a:t>
            </a:r>
          </a:p>
          <a:p>
            <a:pPr algn="just"/>
            <a:r>
              <a:rPr lang="ru-RU" dirty="0">
                <a:latin typeface="Calibri" panose="020F0502020204030204" pitchFamily="34" charset="0"/>
              </a:rPr>
              <a:t>7	Показания одометра при выезде из гаража и при заезде в гараж	</a:t>
            </a:r>
          </a:p>
          <a:p>
            <a:pPr algn="just"/>
            <a:r>
              <a:rPr lang="ru-RU" dirty="0">
                <a:latin typeface="Calibri" panose="020F0502020204030204" pitchFamily="34" charset="0"/>
              </a:rPr>
              <a:t>8	Дата и время выезда из гаража и заезда в гараж	</a:t>
            </a:r>
          </a:p>
          <a:p>
            <a:pPr algn="just"/>
            <a:r>
              <a:rPr lang="ru-RU" dirty="0">
                <a:latin typeface="Calibri" panose="020F0502020204030204" pitchFamily="34" charset="0"/>
              </a:rPr>
              <a:t>9	Подпись и Ф.И.О. работника, который отмечает в путевом листе показания одометра, дату и время	</a:t>
            </a:r>
          </a:p>
          <a:p>
            <a:pPr algn="just"/>
            <a:r>
              <a:rPr lang="ru-RU" dirty="0">
                <a:latin typeface="Calibri" panose="020F0502020204030204" pitchFamily="34" charset="0"/>
              </a:rPr>
              <a:t>10	Ф.И.О. водителя	</a:t>
            </a:r>
          </a:p>
          <a:p>
            <a:pPr algn="just"/>
            <a:r>
              <a:rPr lang="ru-RU" dirty="0">
                <a:latin typeface="Calibri" panose="020F0502020204030204" pitchFamily="34" charset="0"/>
              </a:rPr>
              <a:t>11	</a:t>
            </a:r>
            <a:r>
              <a:rPr lang="ru-RU" dirty="0">
                <a:solidFill>
                  <a:srgbClr val="FF0000"/>
                </a:solidFill>
                <a:latin typeface="Calibri" panose="020F0502020204030204" pitchFamily="34" charset="0"/>
              </a:rPr>
              <a:t>Дата и время </a:t>
            </a:r>
            <a:r>
              <a:rPr lang="ru-RU" dirty="0" err="1">
                <a:solidFill>
                  <a:srgbClr val="FF0000"/>
                </a:solidFill>
                <a:latin typeface="Calibri" panose="020F0502020204030204" pitchFamily="34" charset="0"/>
              </a:rPr>
              <a:t>предрейсового</a:t>
            </a:r>
            <a:r>
              <a:rPr lang="ru-RU" dirty="0">
                <a:solidFill>
                  <a:srgbClr val="FF0000"/>
                </a:solidFill>
                <a:latin typeface="Calibri" panose="020F0502020204030204" pitchFamily="34" charset="0"/>
              </a:rPr>
              <a:t> и </a:t>
            </a:r>
            <a:r>
              <a:rPr lang="ru-RU" dirty="0" err="1">
                <a:solidFill>
                  <a:srgbClr val="FF0000"/>
                </a:solidFill>
                <a:latin typeface="Calibri" panose="020F0502020204030204" pitchFamily="34" charset="0"/>
              </a:rPr>
              <a:t>послерейсового</a:t>
            </a:r>
            <a:r>
              <a:rPr lang="ru-RU" dirty="0">
                <a:solidFill>
                  <a:srgbClr val="FF0000"/>
                </a:solidFill>
                <a:latin typeface="Calibri" panose="020F0502020204030204" pitchFamily="34" charset="0"/>
              </a:rPr>
              <a:t> медосмотров водителя	</a:t>
            </a:r>
          </a:p>
          <a:p>
            <a:pPr algn="just"/>
            <a:r>
              <a:rPr lang="ru-RU" dirty="0">
                <a:latin typeface="Calibri" panose="020F0502020204030204" pitchFamily="34" charset="0"/>
              </a:rPr>
              <a:t>12	Штамп, подпись и Ф.И.О. медицинского работника, который проводит медосмотр	</a:t>
            </a:r>
          </a:p>
          <a:p>
            <a:pPr algn="just"/>
            <a:r>
              <a:rPr lang="ru-RU" dirty="0">
                <a:latin typeface="Calibri" panose="020F0502020204030204" pitchFamily="34" charset="0"/>
              </a:rPr>
              <a:t>13	</a:t>
            </a:r>
            <a:r>
              <a:rPr lang="ru-RU" dirty="0">
                <a:solidFill>
                  <a:srgbClr val="FF0000"/>
                </a:solidFill>
                <a:latin typeface="Calibri" panose="020F0502020204030204" pitchFamily="34" charset="0"/>
              </a:rPr>
              <a:t>Отметка о </a:t>
            </a:r>
            <a:r>
              <a:rPr lang="ru-RU" dirty="0" err="1">
                <a:solidFill>
                  <a:srgbClr val="FF0000"/>
                </a:solidFill>
                <a:latin typeface="Calibri" panose="020F0502020204030204" pitchFamily="34" charset="0"/>
              </a:rPr>
              <a:t>предрейсовом</a:t>
            </a:r>
            <a:r>
              <a:rPr lang="ru-RU" dirty="0">
                <a:solidFill>
                  <a:srgbClr val="FF0000"/>
                </a:solidFill>
                <a:latin typeface="Calibri" panose="020F0502020204030204" pitchFamily="34" charset="0"/>
              </a:rPr>
              <a:t> осмотре технического состояния машины с указанием даты и времени	</a:t>
            </a:r>
          </a:p>
          <a:p>
            <a:pPr algn="just"/>
            <a:r>
              <a:rPr lang="ru-RU" dirty="0">
                <a:solidFill>
                  <a:srgbClr val="FF0000"/>
                </a:solidFill>
                <a:latin typeface="Calibri" panose="020F0502020204030204" pitchFamily="34" charset="0"/>
              </a:rPr>
              <a:t>14	Подпись и Ф.И.О. контролера технического состояния транспортного средства	</a:t>
            </a:r>
          </a:p>
        </p:txBody>
      </p:sp>
    </p:spTree>
    <p:extLst>
      <p:ext uri="{BB962C8B-B14F-4D97-AF65-F5344CB8AC3E}">
        <p14:creationId xmlns:p14="http://schemas.microsoft.com/office/powerpoint/2010/main" val="381666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7999" y="335846"/>
            <a:ext cx="8027831" cy="4524315"/>
          </a:xfrm>
          <a:prstGeom prst="rect">
            <a:avLst/>
          </a:prstGeom>
        </p:spPr>
        <p:txBody>
          <a:bodyPr wrap="square">
            <a:spAutoFit/>
          </a:bodyPr>
          <a:lstStyle/>
          <a:p>
            <a:pPr algn="just"/>
            <a:r>
              <a:rPr lang="ru-RU" dirty="0">
                <a:latin typeface="Calibri" panose="020F0502020204030204" pitchFamily="34" charset="0"/>
              </a:rPr>
              <a:t>При этом у него должен быть один из следующих дипломов:</a:t>
            </a:r>
          </a:p>
          <a:p>
            <a:pPr algn="just"/>
            <a:r>
              <a:rPr lang="ru-RU" dirty="0">
                <a:latin typeface="Calibri" panose="020F0502020204030204" pitchFamily="34" charset="0"/>
              </a:rPr>
              <a:t>- о среднем профессиональном образовании по специальности </a:t>
            </a:r>
            <a:r>
              <a:rPr lang="ru-RU" dirty="0">
                <a:solidFill>
                  <a:srgbClr val="0000FF"/>
                </a:solidFill>
                <a:latin typeface="Calibri" panose="020F0502020204030204" pitchFamily="34" charset="0"/>
                <a:hlinkClick r:id="rId2"/>
              </a:rPr>
              <a:t>23.02.03 </a:t>
            </a:r>
            <a:r>
              <a:rPr lang="ru-RU" dirty="0">
                <a:solidFill>
                  <a:srgbClr val="0000FF"/>
                </a:solidFill>
                <a:latin typeface="Calibri" panose="020F0502020204030204" pitchFamily="34" charset="0"/>
                <a:hlinkClick r:id="rId3"/>
              </a:rPr>
              <a:t>&lt;3&gt; "Техническое обслуживание и ремонт автомобильного транспорта" без предъявления требований к стажу (опыту) работы;</a:t>
            </a:r>
          </a:p>
          <a:p>
            <a:pPr algn="just"/>
            <a:r>
              <a:rPr lang="ru-RU" dirty="0">
                <a:latin typeface="Calibri" panose="020F0502020204030204" pitchFamily="34" charset="0"/>
              </a:rPr>
              <a:t>- об образовании не ниже среднего профессионального по специальностям, входящим в укрупненную </a:t>
            </a:r>
            <a:r>
              <a:rPr lang="ru-RU" dirty="0">
                <a:solidFill>
                  <a:srgbClr val="0000FF"/>
                </a:solidFill>
                <a:latin typeface="Calibri" panose="020F0502020204030204" pitchFamily="34" charset="0"/>
                <a:hlinkClick r:id="rId4"/>
              </a:rPr>
              <a:t>группу 23.00.00 "Техника и технологии наземного транспорта", за исключением специальности </a:t>
            </a:r>
            <a:r>
              <a:rPr lang="ru-RU" dirty="0">
                <a:solidFill>
                  <a:srgbClr val="0000FF"/>
                </a:solidFill>
                <a:latin typeface="Calibri" panose="020F0502020204030204" pitchFamily="34" charset="0"/>
                <a:hlinkClick r:id="rId2"/>
              </a:rPr>
              <a:t>23.02.03 "Техническое обслуживание и ремонт автомобильного транспорта", с предъявлением требований к стажу (опыту) работы в области контроля технического состояния и обслуживания автотранспортных средств не менее одного года;</a:t>
            </a:r>
          </a:p>
          <a:p>
            <a:pPr algn="just"/>
            <a:r>
              <a:rPr lang="ru-RU" dirty="0">
                <a:latin typeface="Calibri" panose="020F0502020204030204" pitchFamily="34" charset="0"/>
              </a:rPr>
              <a:t>- об образовании не ниже среднего профессионального по специальностям, не входящим в укрупненную </a:t>
            </a:r>
            <a:r>
              <a:rPr lang="ru-RU" dirty="0">
                <a:solidFill>
                  <a:srgbClr val="0000FF"/>
                </a:solidFill>
                <a:latin typeface="Calibri" panose="020F0502020204030204" pitchFamily="34" charset="0"/>
                <a:hlinkClick r:id="rId4"/>
              </a:rPr>
              <a:t>группу 23.00.00 "Техника и технологии наземного транспорта", и диплом о профессиональной переподготовке по программе профессиональной переподготовки с присвоением квалификации контролера технического состояния автотранспортных средств. Требования к стажу (опыту) работы не предъявляются.</a:t>
            </a:r>
          </a:p>
        </p:txBody>
      </p:sp>
    </p:spTree>
    <p:extLst>
      <p:ext uri="{BB962C8B-B14F-4D97-AF65-F5344CB8AC3E}">
        <p14:creationId xmlns:p14="http://schemas.microsoft.com/office/powerpoint/2010/main" val="214867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83026" y="357809"/>
            <a:ext cx="9501809" cy="5447645"/>
          </a:xfrm>
          <a:prstGeom prst="rect">
            <a:avLst/>
          </a:prstGeom>
        </p:spPr>
        <p:txBody>
          <a:bodyPr wrap="square">
            <a:spAutoFit/>
          </a:bodyPr>
          <a:lstStyle/>
          <a:p>
            <a:r>
              <a:rPr lang="ru-RU" sz="2800" b="1" dirty="0" smtClean="0">
                <a:latin typeface="Calibri" panose="020F0502020204030204" pitchFamily="34" charset="0"/>
              </a:rPr>
              <a:t>Суточные</a:t>
            </a:r>
            <a:r>
              <a:rPr lang="ru-RU" sz="2800" b="1" dirty="0">
                <a:latin typeface="Calibri" panose="020F0502020204030204" pitchFamily="34" charset="0"/>
              </a:rPr>
              <a:t>, </a:t>
            </a:r>
            <a:r>
              <a:rPr lang="ru-RU" sz="2800" b="1" dirty="0" smtClean="0">
                <a:latin typeface="Calibri" panose="020F0502020204030204" pitchFamily="34" charset="0"/>
              </a:rPr>
              <a:t>сверх </a:t>
            </a:r>
            <a:r>
              <a:rPr lang="ru-RU" sz="2800" b="1" dirty="0">
                <a:latin typeface="Calibri" panose="020F0502020204030204" pitchFamily="34" charset="0"/>
              </a:rPr>
              <a:t>норм, </a:t>
            </a:r>
            <a:r>
              <a:rPr lang="ru-RU" sz="2800" b="1" dirty="0" smtClean="0">
                <a:latin typeface="Calibri" panose="020F0502020204030204" pitchFamily="34" charset="0"/>
              </a:rPr>
              <a:t>облагаются страховыми </a:t>
            </a:r>
            <a:r>
              <a:rPr lang="ru-RU" sz="2800" b="1" dirty="0">
                <a:latin typeface="Calibri" panose="020F0502020204030204" pitchFamily="34" charset="0"/>
              </a:rPr>
              <a:t>взносами</a:t>
            </a:r>
            <a:endParaRPr lang="ru-RU" sz="2800" dirty="0">
              <a:latin typeface="Calibri" panose="020F0502020204030204" pitchFamily="34" charset="0"/>
            </a:endParaRPr>
          </a:p>
          <a:p>
            <a:pPr algn="just"/>
            <a:r>
              <a:rPr lang="ru-RU" sz="2000" dirty="0">
                <a:latin typeface="Calibri" panose="020F0502020204030204" pitchFamily="34" charset="0"/>
              </a:rPr>
              <a:t>Сумма выданных работнику суточных не облагается страховыми взносами:</a:t>
            </a:r>
          </a:p>
          <a:p>
            <a:pPr algn="just"/>
            <a:r>
              <a:rPr lang="ru-RU" sz="2000" dirty="0" smtClean="0">
                <a:latin typeface="Calibri" panose="020F0502020204030204" pitchFamily="34" charset="0"/>
              </a:rPr>
              <a:t>-на </a:t>
            </a:r>
            <a:r>
              <a:rPr lang="ru-RU" sz="2000" dirty="0">
                <a:latin typeface="Calibri" panose="020F0502020204030204" pitchFamily="34" charset="0"/>
              </a:rPr>
              <a:t>пенсионное, медицинское страхование и по </a:t>
            </a:r>
            <a:r>
              <a:rPr lang="ru-RU" sz="2000" dirty="0" err="1">
                <a:latin typeface="Calibri" panose="020F0502020204030204" pitchFamily="34" charset="0"/>
              </a:rPr>
              <a:t>ВНиМ</a:t>
            </a:r>
            <a:r>
              <a:rPr lang="ru-RU" sz="2000" dirty="0">
                <a:latin typeface="Calibri" panose="020F0502020204030204" pitchFamily="34" charset="0"/>
              </a:rPr>
              <a:t> - в размере, не превышающем 700 руб. за каждый день нахождения в командировке на территории РФ и 2 500 руб. за каждый день нахождения в заграничной командировке (</a:t>
            </a:r>
            <a:r>
              <a:rPr lang="ru-RU" sz="2000" dirty="0">
                <a:solidFill>
                  <a:srgbClr val="0000FF"/>
                </a:solidFill>
                <a:latin typeface="Calibri" panose="020F0502020204030204" pitchFamily="34" charset="0"/>
                <a:hlinkClick r:id="rId2"/>
              </a:rPr>
              <a:t>п. 3 ст. 217, </a:t>
            </a:r>
            <a:r>
              <a:rPr lang="ru-RU" sz="2000" dirty="0">
                <a:solidFill>
                  <a:srgbClr val="0000FF"/>
                </a:solidFill>
                <a:latin typeface="Calibri" panose="020F0502020204030204" pitchFamily="34" charset="0"/>
                <a:hlinkClick r:id="rId3"/>
              </a:rPr>
              <a:t>п. 2 ст. 422 НК РФ);</a:t>
            </a:r>
          </a:p>
          <a:p>
            <a:pPr algn="just"/>
            <a:r>
              <a:rPr lang="ru-RU" sz="2000" dirty="0" smtClean="0">
                <a:latin typeface="Calibri" panose="020F0502020204030204" pitchFamily="34" charset="0"/>
              </a:rPr>
              <a:t>-на </a:t>
            </a:r>
            <a:r>
              <a:rPr lang="ru-RU" sz="2000" dirty="0">
                <a:latin typeface="Calibri" panose="020F0502020204030204" pitchFamily="34" charset="0"/>
              </a:rPr>
              <a:t>страхование от несчастных случаев - в размере, определенном в коллективном договоре или в локальном нормативном акте организации (</a:t>
            </a:r>
            <a:r>
              <a:rPr lang="ru-RU" sz="2000" dirty="0">
                <a:solidFill>
                  <a:srgbClr val="0000FF"/>
                </a:solidFill>
                <a:latin typeface="Calibri" panose="020F0502020204030204" pitchFamily="34" charset="0"/>
                <a:hlinkClick r:id="rId4"/>
              </a:rPr>
              <a:t>п. 2 ст. 20.2 Закона N 125-ФЗ, </a:t>
            </a:r>
            <a:r>
              <a:rPr lang="ru-RU" sz="2000" dirty="0">
                <a:solidFill>
                  <a:srgbClr val="0000FF"/>
                </a:solidFill>
                <a:latin typeface="Calibri" panose="020F0502020204030204" pitchFamily="34" charset="0"/>
                <a:hlinkClick r:id="rId5"/>
              </a:rPr>
              <a:t>ч. 4 ст. 168 ТК РФ, </a:t>
            </a:r>
            <a:r>
              <a:rPr lang="ru-RU" sz="2000" dirty="0">
                <a:solidFill>
                  <a:srgbClr val="0000FF"/>
                </a:solidFill>
                <a:latin typeface="Calibri" panose="020F0502020204030204" pitchFamily="34" charset="0"/>
                <a:hlinkClick r:id="rId6"/>
              </a:rPr>
              <a:t>Письмо ФСС РФ от 17.11.2011 N 14-03-11/08-13985).</a:t>
            </a:r>
          </a:p>
          <a:p>
            <a:pPr algn="just"/>
            <a:endParaRPr lang="ru-RU" sz="2000" dirty="0" smtClean="0">
              <a:latin typeface="Calibri" panose="020F0502020204030204" pitchFamily="34" charset="0"/>
            </a:endParaRPr>
          </a:p>
          <a:p>
            <a:pPr algn="just"/>
            <a:r>
              <a:rPr lang="ru-RU" sz="2000" dirty="0" smtClean="0">
                <a:latin typeface="Calibri" panose="020F0502020204030204" pitchFamily="34" charset="0"/>
              </a:rPr>
              <a:t>Сумма </a:t>
            </a:r>
            <a:r>
              <a:rPr lang="ru-RU" sz="2000" dirty="0">
                <a:latin typeface="Calibri" panose="020F0502020204030204" pitchFamily="34" charset="0"/>
              </a:rPr>
              <a:t>суточных, превышающая установленные нормы, подлежит включению в базу для исчисления страховых взносов (</a:t>
            </a:r>
            <a:r>
              <a:rPr lang="ru-RU" sz="2000" dirty="0">
                <a:solidFill>
                  <a:srgbClr val="0000FF"/>
                </a:solidFill>
                <a:latin typeface="Calibri" panose="020F0502020204030204" pitchFamily="34" charset="0"/>
                <a:hlinkClick r:id="rId2"/>
              </a:rPr>
              <a:t>п. 3 ст. 217, </a:t>
            </a:r>
            <a:r>
              <a:rPr lang="ru-RU" sz="2000" dirty="0">
                <a:solidFill>
                  <a:srgbClr val="0000FF"/>
                </a:solidFill>
                <a:latin typeface="Calibri" panose="020F0502020204030204" pitchFamily="34" charset="0"/>
                <a:hlinkClick r:id="rId7"/>
              </a:rPr>
              <a:t>п. 1 ст. 420, </a:t>
            </a:r>
            <a:r>
              <a:rPr lang="ru-RU" sz="2000" dirty="0">
                <a:solidFill>
                  <a:srgbClr val="0000FF"/>
                </a:solidFill>
                <a:latin typeface="Calibri" panose="020F0502020204030204" pitchFamily="34" charset="0"/>
                <a:hlinkClick r:id="rId8"/>
              </a:rPr>
              <a:t>п. 1 ст. 421, </a:t>
            </a:r>
            <a:r>
              <a:rPr lang="ru-RU" sz="2000" dirty="0">
                <a:solidFill>
                  <a:srgbClr val="0000FF"/>
                </a:solidFill>
                <a:latin typeface="Calibri" panose="020F0502020204030204" pitchFamily="34" charset="0"/>
                <a:hlinkClick r:id="rId3"/>
              </a:rPr>
              <a:t>п. 2 ст. 422 НК РФ, </a:t>
            </a:r>
            <a:r>
              <a:rPr lang="ru-RU" sz="2000" dirty="0">
                <a:solidFill>
                  <a:srgbClr val="0000FF"/>
                </a:solidFill>
                <a:latin typeface="Calibri" panose="020F0502020204030204" pitchFamily="34" charset="0"/>
                <a:hlinkClick r:id="rId9"/>
              </a:rPr>
              <a:t>п. п. 1, </a:t>
            </a:r>
            <a:r>
              <a:rPr lang="ru-RU" sz="2000" dirty="0">
                <a:solidFill>
                  <a:srgbClr val="0000FF"/>
                </a:solidFill>
                <a:latin typeface="Calibri" panose="020F0502020204030204" pitchFamily="34" charset="0"/>
                <a:hlinkClick r:id="rId10"/>
              </a:rPr>
              <a:t>2 ст. 20.1, </a:t>
            </a:r>
            <a:r>
              <a:rPr lang="ru-RU" sz="2000" dirty="0">
                <a:solidFill>
                  <a:srgbClr val="0000FF"/>
                </a:solidFill>
                <a:latin typeface="Calibri" panose="020F0502020204030204" pitchFamily="34" charset="0"/>
                <a:hlinkClick r:id="rId4"/>
              </a:rPr>
              <a:t>п. 2 ст. 20.2 Закона N 125-ФЗ, </a:t>
            </a:r>
            <a:r>
              <a:rPr lang="ru-RU" sz="2000" dirty="0">
                <a:solidFill>
                  <a:srgbClr val="0000FF"/>
                </a:solidFill>
                <a:latin typeface="Calibri" panose="020F0502020204030204" pitchFamily="34" charset="0"/>
                <a:hlinkClick r:id="rId5"/>
              </a:rPr>
              <a:t>ч. 4 ст. 168 ТК РФ</a:t>
            </a:r>
            <a:r>
              <a:rPr lang="ru-RU" sz="2000" dirty="0" smtClean="0">
                <a:solidFill>
                  <a:srgbClr val="0000FF"/>
                </a:solidFill>
                <a:latin typeface="Calibri" panose="020F0502020204030204" pitchFamily="34" charset="0"/>
                <a:hlinkClick r:id="rId5"/>
              </a:rPr>
              <a:t>).</a:t>
            </a:r>
          </a:p>
          <a:p>
            <a:pPr algn="just"/>
            <a:endParaRPr lang="ru-RU" sz="2000" dirty="0">
              <a:solidFill>
                <a:srgbClr val="0000FF"/>
              </a:solidFill>
              <a:latin typeface="Calibri" panose="020F0502020204030204" pitchFamily="34" charset="0"/>
              <a:hlinkClick r:id="rId5"/>
            </a:endParaRPr>
          </a:p>
          <a:p>
            <a:pPr algn="just"/>
            <a:r>
              <a:rPr lang="ru-RU" sz="2000" dirty="0">
                <a:latin typeface="Calibri" panose="020F0502020204030204" pitchFamily="34" charset="0"/>
              </a:rPr>
              <a:t>Если страховые взносы с рассматриваемых выплат вы не начислите, есть риск привлечения вас к ответственности в виде штрафа и начисления пеней (</a:t>
            </a:r>
            <a:r>
              <a:rPr lang="ru-RU" sz="2000" dirty="0">
                <a:solidFill>
                  <a:srgbClr val="0000FF"/>
                </a:solidFill>
                <a:latin typeface="Calibri" panose="020F0502020204030204" pitchFamily="34" charset="0"/>
                <a:hlinkClick r:id="rId11"/>
              </a:rPr>
              <a:t>ст. ст. 75, </a:t>
            </a:r>
            <a:r>
              <a:rPr lang="ru-RU" sz="2000" dirty="0">
                <a:solidFill>
                  <a:srgbClr val="0000FF"/>
                </a:solidFill>
                <a:latin typeface="Calibri" panose="020F0502020204030204" pitchFamily="34" charset="0"/>
                <a:hlinkClick r:id="rId12"/>
              </a:rPr>
              <a:t>122 НК РФ, </a:t>
            </a:r>
            <a:r>
              <a:rPr lang="ru-RU" sz="2000" dirty="0">
                <a:solidFill>
                  <a:srgbClr val="0000FF"/>
                </a:solidFill>
                <a:latin typeface="Calibri" panose="020F0502020204030204" pitchFamily="34" charset="0"/>
                <a:hlinkClick r:id="rId13"/>
              </a:rPr>
              <a:t>ст. ст. 26.11, </a:t>
            </a:r>
            <a:r>
              <a:rPr lang="ru-RU" sz="2000" dirty="0">
                <a:solidFill>
                  <a:srgbClr val="0000FF"/>
                </a:solidFill>
                <a:latin typeface="Calibri" panose="020F0502020204030204" pitchFamily="34" charset="0"/>
                <a:hlinkClick r:id="rId14"/>
              </a:rPr>
              <a:t>26.29 Закона N 125-ФЗ).</a:t>
            </a:r>
          </a:p>
        </p:txBody>
      </p:sp>
    </p:spTree>
    <p:extLst>
      <p:ext uri="{BB962C8B-B14F-4D97-AF65-F5344CB8AC3E}">
        <p14:creationId xmlns:p14="http://schemas.microsoft.com/office/powerpoint/2010/main" val="274228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1621" y="493295"/>
            <a:ext cx="9889957" cy="5078313"/>
          </a:xfrm>
          <a:prstGeom prst="rect">
            <a:avLst/>
          </a:prstGeom>
        </p:spPr>
        <p:txBody>
          <a:bodyPr wrap="square">
            <a:spAutoFit/>
          </a:bodyPr>
          <a:lstStyle/>
          <a:p>
            <a:r>
              <a:rPr lang="ru-RU" b="1" dirty="0"/>
              <a:t>МИНИСТЕРСТВО СЕЛЬСКОГО ХОЗЯЙСТВА РОССИЙСКОЙ ФЕДЕРАЦИИ</a:t>
            </a:r>
          </a:p>
          <a:p>
            <a:endParaRPr lang="ru-RU" b="1" dirty="0"/>
          </a:p>
          <a:p>
            <a:r>
              <a:rPr lang="ru-RU" b="1" dirty="0"/>
              <a:t>ПРИКАЗ</a:t>
            </a:r>
          </a:p>
          <a:p>
            <a:r>
              <a:rPr lang="ru-RU" b="1" dirty="0"/>
              <a:t>от 18 декабря 2015 г. N 648</a:t>
            </a:r>
          </a:p>
          <a:p>
            <a:endParaRPr lang="ru-RU" b="1" dirty="0"/>
          </a:p>
          <a:p>
            <a:r>
              <a:rPr lang="ru-RU" b="1" dirty="0"/>
              <a:t>ОБ УТВЕРЖДЕНИИ ПЕРЕЧНЯ</a:t>
            </a:r>
          </a:p>
          <a:p>
            <a:r>
              <a:rPr lang="ru-RU" b="1" dirty="0"/>
              <a:t>ПОДКОНТРОЛЬНЫХ ТОВАРОВ, ПОДЛЕЖАЩИХ СОПРОВОЖДЕНИЮ</a:t>
            </a:r>
          </a:p>
          <a:p>
            <a:r>
              <a:rPr lang="ru-RU" b="1" dirty="0"/>
              <a:t>ВЕТЕРИНАРНЫМИ СОПРОВОДИТЕЛЬНЫМИ ДОКУМЕНТАМИ</a:t>
            </a:r>
          </a:p>
          <a:p>
            <a:endParaRPr lang="ru-RU" dirty="0"/>
          </a:p>
          <a:p>
            <a:r>
              <a:rPr lang="ru-RU" dirty="0"/>
              <a:t>В соответствии со </a:t>
            </a:r>
            <a:r>
              <a:rPr lang="ru-RU" dirty="0">
                <a:hlinkClick r:id="rId2"/>
              </a:rPr>
              <a:t>статьей 2.3 Закона Российской Федерации от 14 мая 1993 г. N 4979-1 "О ветеринарии" (Ведомости Съезда народных депутатов Российской Федерации и Верховного Совета Российской Федерации, 1993, N 24, ст. 857; Собрание законодательства Российской Федерации, 2002, N 1, ст. 2; 2004, N 27, ст. 2711; N 35, ст. 3607; 2005, N 19, ст. 1752; 2006, N 1, ст. 10; N 52, ст. 5498; 2007, N 1, ст. 29; N 30, ст. 3805; 2008, N 24, ст. 2801; 2009, N 1, ст. 17, ст. 21; 2010, N 50, ст. 6614; 2011, N 1, ст. 6; N 30, ст. 4590; 2015, N 29, ст. 4339, ст. 4359, ст. 4369) приказываю:</a:t>
            </a:r>
          </a:p>
          <a:p>
            <a:r>
              <a:rPr lang="ru-RU" dirty="0"/>
              <a:t>1. Утвердить прилагаемый </a:t>
            </a:r>
            <a:r>
              <a:rPr lang="ru-RU" dirty="0">
                <a:hlinkClick r:id="rId3"/>
              </a:rPr>
              <a:t>Перечень подконтрольных товаров, подлежащих сопровождению ветеринарными сопроводительными документами.</a:t>
            </a:r>
          </a:p>
        </p:txBody>
      </p:sp>
    </p:spTree>
    <p:extLst>
      <p:ext uri="{BB962C8B-B14F-4D97-AF65-F5344CB8AC3E}">
        <p14:creationId xmlns:p14="http://schemas.microsoft.com/office/powerpoint/2010/main" val="216769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8957" y="566678"/>
            <a:ext cx="10189831" cy="5632311"/>
          </a:xfrm>
          <a:prstGeom prst="rect">
            <a:avLst/>
          </a:prstGeom>
        </p:spPr>
        <p:txBody>
          <a:bodyPr wrap="square">
            <a:spAutoFit/>
          </a:bodyPr>
          <a:lstStyle/>
          <a:p>
            <a:pPr algn="ctr"/>
            <a:r>
              <a:rPr lang="ru-RU" b="1" u="sng" dirty="0"/>
              <a:t>Учет в кооперативах по хранению, сортировке, переработке продукции</a:t>
            </a:r>
          </a:p>
          <a:p>
            <a:pPr algn="just"/>
            <a:r>
              <a:rPr lang="ru-RU" dirty="0"/>
              <a:t>Кооперативы, занимающиеся специализированными операциями по хранению, сортировке и переработке продукции, должны обладать необходимой материальной базой по осуществлению данной деятельности: соответствующими хранилищами и специализированной техникой по хранению, сортировке и переработке продукции.</a:t>
            </a:r>
          </a:p>
          <a:p>
            <a:pPr algn="just"/>
            <a:r>
              <a:rPr lang="ru-RU" dirty="0"/>
              <a:t>При хранении продукции должны соблюдаться установленные для этих операций технологические нормы</a:t>
            </a:r>
            <a:r>
              <a:rPr lang="ru-RU" dirty="0" smtClean="0"/>
              <a:t>.</a:t>
            </a:r>
          </a:p>
          <a:p>
            <a:endParaRPr lang="ru-RU" dirty="0" smtClean="0"/>
          </a:p>
          <a:p>
            <a:r>
              <a:rPr lang="ru-RU" dirty="0" smtClean="0"/>
              <a:t>Для </a:t>
            </a:r>
            <a:r>
              <a:rPr lang="ru-RU" dirty="0"/>
              <a:t>обучения надлежащих условий хранения продукция сортируется по группам с однородными потребительскими и визуальными показателями: размеры, влажность, засоренность и т.п. </a:t>
            </a:r>
            <a:endParaRPr lang="ru-RU" dirty="0" smtClean="0"/>
          </a:p>
          <a:p>
            <a:r>
              <a:rPr lang="ru-RU" dirty="0" smtClean="0"/>
              <a:t>При </a:t>
            </a:r>
            <a:r>
              <a:rPr lang="ru-RU" dirty="0"/>
              <a:t>необходимости для обеспечения качественной однородности продукции делается ее подработка: переработка с выделением необходимых заранее заданных параметров, доведение до заданных позиций по влажности, засоренности и т.д.</a:t>
            </a:r>
          </a:p>
          <a:p>
            <a:r>
              <a:rPr lang="ru-RU" dirty="0"/>
              <a:t>Все затраты по хранению, сортировке и переработке продукции заранее планируются по видам и категориям продукции. Поступающая от хозяйств продукция принимается на хранение по акту и учитывается на забалансовом счете 002 "Товарно-материальные ценности, принятые на ответственное хранение</a:t>
            </a:r>
            <a:r>
              <a:rPr lang="ru-RU" dirty="0" smtClean="0"/>
              <a:t>".</a:t>
            </a:r>
            <a:endParaRPr lang="ru-RU" dirty="0"/>
          </a:p>
        </p:txBody>
      </p:sp>
    </p:spTree>
    <p:extLst>
      <p:ext uri="{BB962C8B-B14F-4D97-AF65-F5344CB8AC3E}">
        <p14:creationId xmlns:p14="http://schemas.microsoft.com/office/powerpoint/2010/main" val="192884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9453" y="474345"/>
            <a:ext cx="10559440" cy="4801314"/>
          </a:xfrm>
          <a:prstGeom prst="rect">
            <a:avLst/>
          </a:prstGeom>
        </p:spPr>
        <p:txBody>
          <a:bodyPr wrap="square">
            <a:spAutoFit/>
          </a:bodyPr>
          <a:lstStyle/>
          <a:p>
            <a:r>
              <a:rPr lang="ru-RU" dirty="0"/>
              <a:t>Все расходы кооператива, связанные с хранением, сортировкой и подработкой продукции, списываются на дебет субсчета "Затраты по некоммерческой деятельности" счета 20 с кредита счетов по принадлежности: 70 "Расчеты с персоналом об оплате труда", 69 "Расчеты по социальному страхованию и обеспечению", 10 "Материалы", 23 "Вспомогательные производства" и др. </a:t>
            </a:r>
            <a:endParaRPr lang="ru-RU" dirty="0" smtClean="0"/>
          </a:p>
          <a:p>
            <a:endParaRPr lang="ru-RU" dirty="0"/>
          </a:p>
          <a:p>
            <a:endParaRPr lang="ru-RU" dirty="0" smtClean="0"/>
          </a:p>
          <a:p>
            <a:pPr algn="ctr"/>
            <a:r>
              <a:rPr lang="ru-RU" b="1" u="sng" dirty="0"/>
              <a:t>Учет в кооперативах, занимающихся изучением рынка (маркетинговыми операциями)</a:t>
            </a:r>
          </a:p>
          <a:p>
            <a:r>
              <a:rPr lang="ru-RU" dirty="0"/>
              <a:t>В современных условиях невозможно эффективно хозяйствовать, не занимаясь постоянно изучением рынка (маркетинговых операций) в частности предложений и спроса на производимую продукцию. Хозяйствовать вслепую в современных условиях невозможно, это неизбежно приводит к финансовому краху. Вместе с тем операции по изучению рынка, маркетинговые операции - это довольно специфичная область, требующая определенной квалификации и специальных знаний. Вот почему в системе кооперации появляются специальные кооперативы, специализирующиеся на указанных операциях.</a:t>
            </a:r>
          </a:p>
          <a:p>
            <a:endParaRPr lang="ru-RU" dirty="0"/>
          </a:p>
        </p:txBody>
      </p:sp>
    </p:spTree>
    <p:extLst>
      <p:ext uri="{BB962C8B-B14F-4D97-AF65-F5344CB8AC3E}">
        <p14:creationId xmlns:p14="http://schemas.microsoft.com/office/powerpoint/2010/main" val="3354423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7496" y="712169"/>
            <a:ext cx="10402956" cy="5078313"/>
          </a:xfrm>
          <a:prstGeom prst="rect">
            <a:avLst/>
          </a:prstGeom>
          <a:noFill/>
        </p:spPr>
        <p:txBody>
          <a:bodyPr wrap="square" rtlCol="0">
            <a:spAutoFit/>
          </a:bodyPr>
          <a:lstStyle/>
          <a:p>
            <a:r>
              <a:rPr lang="ru-RU" dirty="0"/>
              <a:t>Кооператив, занимающийся маркетинговыми операциями, имеет специальный аппарат (практически несколько человек), постоянно изучающий конъюнктуру рынка по видам продукции, производимой или закупаемой участниками кооперации. За установленные по договору суммы оплаты каждое хозяйство, член кооперации получает прогноз в части спроса и предложений на соответствующую продукцию и среднесрочную перспективу. Оценив эти данные, участники кооперации могут более-менее обоснованно строить свою коммерческую деятельность.</a:t>
            </a:r>
          </a:p>
          <a:p>
            <a:endParaRPr lang="ru-RU" dirty="0" smtClean="0"/>
          </a:p>
          <a:p>
            <a:r>
              <a:rPr lang="ru-RU" dirty="0" smtClean="0"/>
              <a:t>Содержание </a:t>
            </a:r>
            <a:r>
              <a:rPr lang="ru-RU" dirty="0"/>
              <a:t>аппарата по этому виду деятельности, проведение необходимых исследований и другие расходы относятся в дебет счета 44 "Расходы на продажу", субсчет "Расходы на маркетинговую деятельность" с кредита счетов по видам затрат: 70, 69, 96, 25 и др. В конце квартала расходы с данного счета списываются записью:</a:t>
            </a:r>
          </a:p>
          <a:p>
            <a:r>
              <a:rPr lang="ru-RU" dirty="0"/>
              <a:t>дебет счета 86 "Целевое финансирование", субсчет "Поступления за маркетинговую деятельность", кредит счета 44 "Расходы на продажу", субсчет "Расходы на маркетинговую деятельность".</a:t>
            </a:r>
          </a:p>
          <a:p>
            <a:r>
              <a:rPr lang="ru-RU" dirty="0"/>
              <a:t>Как правило, затраты на ведение маркетинговой деятельности неизбежно отразятся на эффективности сбытовых операций и улучшении финансового состояния участников кооперации</a:t>
            </a:r>
            <a:r>
              <a:rPr lang="ru-RU" dirty="0" smtClean="0"/>
              <a:t>.</a:t>
            </a:r>
            <a:endParaRPr lang="ru-RU" dirty="0"/>
          </a:p>
        </p:txBody>
      </p:sp>
    </p:spTree>
    <p:extLst>
      <p:ext uri="{BB962C8B-B14F-4D97-AF65-F5344CB8AC3E}">
        <p14:creationId xmlns:p14="http://schemas.microsoft.com/office/powerpoint/2010/main" val="111715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556" y="288099"/>
            <a:ext cx="10546915" cy="5909310"/>
          </a:xfrm>
          <a:prstGeom prst="rect">
            <a:avLst/>
          </a:prstGeom>
          <a:noFill/>
        </p:spPr>
        <p:txBody>
          <a:bodyPr wrap="square" rtlCol="0">
            <a:spAutoFit/>
          </a:bodyPr>
          <a:lstStyle/>
          <a:p>
            <a:pPr algn="ctr"/>
            <a:r>
              <a:rPr lang="ru-RU" b="1" u="sng" dirty="0"/>
              <a:t>Учет в кооперативах, занимающихся рекламной деятельностью</a:t>
            </a:r>
          </a:p>
          <a:p>
            <a:r>
              <a:rPr lang="ru-RU" dirty="0"/>
              <a:t>В современных условиях невозможно эффективно хозяйствовать, успешно вести рыночную деятельность, осуществлять сбыт производимой продукции, не занимаясь рекламной деятельностью. Самая лучшая продукция, неподкрепленная рекламой, может месяцами не находить сбыта и наоборот, некачественная продукция, обеспеченная квалифицированной рекламой, идти в реализацию, что называется "с колес".</a:t>
            </a:r>
          </a:p>
          <a:p>
            <a:r>
              <a:rPr lang="ru-RU" dirty="0"/>
              <a:t>В кооперации, где успешно занимаются рекламной деятельностью, как правило, затруднений со сбытом продукции не бывает и финансовое положение этих структур, как правило, всегда устойчивее.</a:t>
            </a:r>
          </a:p>
          <a:p>
            <a:r>
              <a:rPr lang="ru-RU" dirty="0"/>
              <a:t>Кооператив, занимающийся рекламной деятельностью, имеет специализированный аппарат. Каждый работник специализируется на конкретном виде рекламы. Причем самая эффективная реклама, когда она подтверждается образцами продукции, которые действительно нужны покупателю.</a:t>
            </a:r>
          </a:p>
          <a:p>
            <a:endParaRPr lang="ru-RU" dirty="0" smtClean="0"/>
          </a:p>
          <a:p>
            <a:r>
              <a:rPr lang="ru-RU" dirty="0" smtClean="0"/>
              <a:t>Кооператив </a:t>
            </a:r>
            <a:r>
              <a:rPr lang="ru-RU" dirty="0"/>
              <a:t>может производить самые различные расходы на рекламу продукции хозяйств - членов кооперации: зарплата художникам (и даже поэтам), изготовление рекламных щитов, телевизионных роликов, рекламных объявлений в печати и т.д.</a:t>
            </a:r>
          </a:p>
          <a:p>
            <a:r>
              <a:rPr lang="ru-RU" dirty="0"/>
              <a:t>Все эти расходы собираются на дебете счета 44 "Расходы на продажу", субсчет "Расходы на рекламу" в корреспонденции с кредитом счетов по видам расходов: 70, 69, 96, 10, 23, 76 и т.д</a:t>
            </a:r>
            <a:r>
              <a:rPr lang="ru-RU" dirty="0" smtClean="0"/>
              <a:t>.</a:t>
            </a:r>
            <a:endParaRPr lang="ru-RU" dirty="0"/>
          </a:p>
        </p:txBody>
      </p:sp>
    </p:spTree>
    <p:extLst>
      <p:ext uri="{BB962C8B-B14F-4D97-AF65-F5344CB8AC3E}">
        <p14:creationId xmlns:p14="http://schemas.microsoft.com/office/powerpoint/2010/main" val="358564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1915" y="1383632"/>
            <a:ext cx="9944347" cy="4401205"/>
          </a:xfrm>
          <a:prstGeom prst="rect">
            <a:avLst/>
          </a:prstGeom>
          <a:noFill/>
        </p:spPr>
        <p:txBody>
          <a:bodyPr wrap="square" rtlCol="0">
            <a:spAutoFit/>
          </a:bodyPr>
          <a:lstStyle/>
          <a:p>
            <a:r>
              <a:rPr lang="ru-RU" sz="2000" dirty="0">
                <a:latin typeface="Arial Black" panose="020B0A04020102020204" pitchFamily="34" charset="0"/>
              </a:rPr>
              <a:t>К </a:t>
            </a:r>
            <a:r>
              <a:rPr lang="ru-RU" sz="2000" b="1" u="sng" dirty="0">
                <a:latin typeface="Arial Black" panose="020B0A04020102020204" pitchFamily="34" charset="0"/>
              </a:rPr>
              <a:t>сбытовым (торговым кооперативам) </a:t>
            </a:r>
            <a:r>
              <a:rPr lang="ru-RU" sz="2000" dirty="0">
                <a:latin typeface="Arial Black" panose="020B0A04020102020204" pitchFamily="34" charset="0"/>
              </a:rPr>
              <a:t>относятся кооперативы: по хранению, сортировке, переработке продукции, по изучению рынка (маркетинговым операциям), по рекламе продукции, по продаже продукции. </a:t>
            </a:r>
            <a:endParaRPr lang="ru-RU" sz="2000" dirty="0" smtClean="0">
              <a:latin typeface="Arial Black" panose="020B0A04020102020204" pitchFamily="34" charset="0"/>
            </a:endParaRPr>
          </a:p>
          <a:p>
            <a:endParaRPr lang="ru-RU" sz="2000" dirty="0">
              <a:latin typeface="Arial Black" panose="020B0A04020102020204" pitchFamily="34" charset="0"/>
            </a:endParaRPr>
          </a:p>
          <a:p>
            <a:r>
              <a:rPr lang="ru-RU" sz="2000" dirty="0" smtClean="0">
                <a:latin typeface="Arial Black" panose="020B0A04020102020204" pitchFamily="34" charset="0"/>
              </a:rPr>
              <a:t>Кооперативы </a:t>
            </a:r>
            <a:r>
              <a:rPr lang="ru-RU" sz="2000" dirty="0">
                <a:latin typeface="Arial Black" panose="020B0A04020102020204" pitchFamily="34" charset="0"/>
              </a:rPr>
              <a:t>по хранению, сортировке, подработке продукции занимаются специализированными операциями по доведению продукции до товарного вида.</a:t>
            </a:r>
          </a:p>
          <a:p>
            <a:endParaRPr lang="ru-RU" sz="2000" dirty="0" smtClean="0">
              <a:latin typeface="Arial Black" panose="020B0A04020102020204" pitchFamily="34" charset="0"/>
            </a:endParaRPr>
          </a:p>
          <a:p>
            <a:r>
              <a:rPr lang="ru-RU" sz="2000" dirty="0" smtClean="0">
                <a:latin typeface="Arial Black" panose="020B0A04020102020204" pitchFamily="34" charset="0"/>
              </a:rPr>
              <a:t>Кооперативы </a:t>
            </a:r>
            <a:r>
              <a:rPr lang="ru-RU" sz="2000" dirty="0">
                <a:latin typeface="Arial Black" panose="020B0A04020102020204" pitchFamily="34" charset="0"/>
              </a:rPr>
              <a:t>по изучению рынка (маркетинговым операциям), по рекламе продукции изучают рынок, дают квалифицированные консультации хозяйствам по состоянию рынка и производству наиболее перспективных с точки возможного сбыта видов продукции</a:t>
            </a:r>
            <a:r>
              <a:rPr lang="ru-RU" sz="2000" dirty="0" smtClean="0">
                <a:latin typeface="Arial Black" panose="020B0A04020102020204" pitchFamily="34" charset="0"/>
              </a:rPr>
              <a:t>.</a:t>
            </a:r>
            <a:endParaRPr lang="ru-RU" sz="2000" dirty="0">
              <a:latin typeface="Arial Black" panose="020B0A04020102020204" pitchFamily="34" charset="0"/>
            </a:endParaRPr>
          </a:p>
        </p:txBody>
      </p:sp>
    </p:spTree>
    <p:extLst>
      <p:ext uri="{BB962C8B-B14F-4D97-AF65-F5344CB8AC3E}">
        <p14:creationId xmlns:p14="http://schemas.microsoft.com/office/powerpoint/2010/main" val="9161185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6093" y="526093"/>
            <a:ext cx="11323529" cy="646331"/>
          </a:xfrm>
          <a:prstGeom prst="rect">
            <a:avLst/>
          </a:prstGeom>
          <a:noFill/>
        </p:spPr>
        <p:txBody>
          <a:bodyPr wrap="square" rtlCol="0">
            <a:spAutoFit/>
          </a:bodyPr>
          <a:lstStyle/>
          <a:p>
            <a:endParaRPr lang="ru-RU" dirty="0"/>
          </a:p>
          <a:p>
            <a:endParaRPr lang="ru-RU" dirty="0"/>
          </a:p>
        </p:txBody>
      </p:sp>
      <p:sp>
        <p:nvSpPr>
          <p:cNvPr id="3" name="TextBox 2"/>
          <p:cNvSpPr txBox="1"/>
          <p:nvPr/>
        </p:nvSpPr>
        <p:spPr>
          <a:xfrm>
            <a:off x="1258957" y="526093"/>
            <a:ext cx="10590665" cy="5093702"/>
          </a:xfrm>
          <a:prstGeom prst="rect">
            <a:avLst/>
          </a:prstGeom>
          <a:noFill/>
        </p:spPr>
        <p:txBody>
          <a:bodyPr wrap="square" rtlCol="0">
            <a:spAutoFit/>
          </a:bodyPr>
          <a:lstStyle/>
          <a:p>
            <a:endParaRPr lang="ru-RU" dirty="0"/>
          </a:p>
          <a:p>
            <a:pPr algn="ctr"/>
            <a:r>
              <a:rPr lang="ru-RU" b="1" u="sng" dirty="0">
                <a:solidFill>
                  <a:schemeClr val="bg1">
                    <a:lumMod val="95000"/>
                    <a:lumOff val="5000"/>
                  </a:schemeClr>
                </a:solidFill>
              </a:rPr>
              <a:t>Учет в кооперативах, занимающихся продажей продукции</a:t>
            </a:r>
          </a:p>
          <a:p>
            <a:pPr algn="just"/>
            <a:r>
              <a:rPr lang="ru-RU" sz="1700" dirty="0"/>
              <a:t>В условиях рыночных отношений отдельные кооперативы, хорошо изучившие условия рынка, занимающиеся маркетинговыми операциями, операциями по рекламе продукции, часто специализируются затем на операциях по продаже продукции других хозяйств - участников кооперации, специализирующихся на производстве продукции.</a:t>
            </a:r>
          </a:p>
          <a:p>
            <a:pPr algn="just"/>
            <a:r>
              <a:rPr lang="ru-RU" sz="1700" dirty="0"/>
              <a:t>Кооперативы, занимающиеся продажей продукции, заключают с хозяйствами - участниками кооперации договора на поставку продукции и ее реализацию за определенное целевое </a:t>
            </a:r>
            <a:r>
              <a:rPr lang="ru-RU" sz="1700" dirty="0" smtClean="0"/>
              <a:t>вознаграждение. </a:t>
            </a:r>
          </a:p>
          <a:p>
            <a:pPr algn="just"/>
            <a:r>
              <a:rPr lang="ru-RU" sz="1700" dirty="0" smtClean="0"/>
              <a:t>Возможны </a:t>
            </a:r>
            <a:r>
              <a:rPr lang="ru-RU" sz="1700" dirty="0"/>
              <a:t>два варианта отражения на счетах операций по продаже продукции у кооператива, занимающегося этими операциями: первый - без оприходования реализуемой продукции на собственном балансе, второй - отражением указанной продукции первоначально в забалансовом учете, а затем с отражением реализуемой продукции на собственном </a:t>
            </a:r>
            <a:r>
              <a:rPr lang="ru-RU" sz="1700" dirty="0" smtClean="0"/>
              <a:t>балансе. </a:t>
            </a:r>
          </a:p>
          <a:p>
            <a:pPr algn="just"/>
            <a:r>
              <a:rPr lang="ru-RU" sz="1700" dirty="0" smtClean="0"/>
              <a:t>При </a:t>
            </a:r>
            <a:r>
              <a:rPr lang="ru-RU" sz="1700" dirty="0"/>
              <a:t>первом варианте учет по продаже продукции клиентов, по существу, является завершением маркетинговых операций. Кооператив, имея все данные о продукции, подлежащей реализации у другого хозяйства, члена кооперации, за оговоренное заранее целевое вознаграждение подыскивает ему покупателя, согласно с условиями реализации и оплаты, предложенными продавцом</a:t>
            </a:r>
            <a:r>
              <a:rPr lang="ru-RU" sz="1700" dirty="0" smtClean="0"/>
              <a:t>.</a:t>
            </a:r>
            <a:endParaRPr lang="ru-RU" dirty="0"/>
          </a:p>
        </p:txBody>
      </p:sp>
    </p:spTree>
    <p:extLst>
      <p:ext uri="{BB962C8B-B14F-4D97-AF65-F5344CB8AC3E}">
        <p14:creationId xmlns:p14="http://schemas.microsoft.com/office/powerpoint/2010/main" val="4069748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4504" y="233498"/>
            <a:ext cx="10672176" cy="3416320"/>
          </a:xfrm>
          <a:prstGeom prst="rect">
            <a:avLst/>
          </a:prstGeom>
        </p:spPr>
        <p:txBody>
          <a:bodyPr wrap="square">
            <a:spAutoFit/>
          </a:bodyPr>
          <a:lstStyle/>
          <a:p>
            <a:pPr algn="just"/>
            <a:r>
              <a:rPr lang="ru-RU" dirty="0"/>
              <a:t>Кооператив в данном случае выступает в роли </a:t>
            </a:r>
            <a:r>
              <a:rPr lang="ru-RU" b="1" u="sng" dirty="0"/>
              <a:t>комиссионера</a:t>
            </a:r>
            <a:r>
              <a:rPr lang="ru-RU" dirty="0"/>
              <a:t>. Оговорив заранее сумму целевого вознаграждения и передав всю необходимую информацию продавцу, после завершения сделки он получает сумму </a:t>
            </a:r>
            <a:r>
              <a:rPr lang="ru-RU" dirty="0" smtClean="0"/>
              <a:t>вознаграждения.</a:t>
            </a:r>
          </a:p>
          <a:p>
            <a:pPr algn="just"/>
            <a:endParaRPr lang="ru-RU" dirty="0" smtClean="0"/>
          </a:p>
          <a:p>
            <a:pPr algn="just"/>
            <a:r>
              <a:rPr lang="ru-RU" dirty="0" smtClean="0"/>
              <a:t>При </a:t>
            </a:r>
            <a:r>
              <a:rPr lang="ru-RU" dirty="0"/>
              <a:t>значительных объемах подобных операций возможно предварительное накопление расходов на субсчете 44-4 "Комиссионные и прочие расходы по реализации продукции в потребительских кооперативах".</a:t>
            </a:r>
          </a:p>
          <a:p>
            <a:pPr algn="just"/>
            <a:endParaRPr lang="ru-RU" dirty="0" smtClean="0"/>
          </a:p>
          <a:p>
            <a:pPr algn="just"/>
            <a:r>
              <a:rPr lang="ru-RU" dirty="0" smtClean="0"/>
              <a:t>Второй </a:t>
            </a:r>
            <a:r>
              <a:rPr lang="ru-RU" dirty="0"/>
              <a:t>вариант. Реализуемая продавцом продукция принимается кооперативом на </a:t>
            </a:r>
            <a:r>
              <a:rPr lang="ru-RU" dirty="0" err="1"/>
              <a:t>забалансовый</a:t>
            </a:r>
            <a:r>
              <a:rPr lang="ru-RU" dirty="0"/>
              <a:t> счет 002 "Товарно-материальные ценности, принятые на ответственное хранение". Комиссионные операции при данном варианте отражаются в точности таким же образом, как и при предыдущем варианте. </a:t>
            </a:r>
          </a:p>
        </p:txBody>
      </p:sp>
    </p:spTree>
    <p:extLst>
      <p:ext uri="{BB962C8B-B14F-4D97-AF65-F5344CB8AC3E}">
        <p14:creationId xmlns:p14="http://schemas.microsoft.com/office/powerpoint/2010/main" val="361850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197346"/>
            <a:ext cx="8203096" cy="4801314"/>
          </a:xfrm>
          <a:prstGeom prst="rect">
            <a:avLst/>
          </a:prstGeom>
        </p:spPr>
        <p:txBody>
          <a:bodyPr wrap="square">
            <a:spAutoFit/>
          </a:bodyPr>
          <a:lstStyle/>
          <a:p>
            <a:r>
              <a:rPr lang="ru-RU" sz="3600" b="1" dirty="0">
                <a:latin typeface="Calibri" panose="020F0502020204030204" pitchFamily="34" charset="0"/>
              </a:rPr>
              <a:t>Как посреднику учесть продажу товаров комитента (принципала)</a:t>
            </a:r>
            <a:endParaRPr lang="ru-RU" sz="3600" dirty="0">
              <a:latin typeface="Calibri" panose="020F0502020204030204" pitchFamily="34" charset="0"/>
            </a:endParaRPr>
          </a:p>
          <a:p>
            <a:pPr algn="just"/>
            <a:r>
              <a:rPr lang="ru-RU" dirty="0">
                <a:latin typeface="Calibri" panose="020F0502020204030204" pitchFamily="34" charset="0"/>
              </a:rPr>
              <a:t>Если ваша компания - комиссионер или агент, действующий от своего имени (посредник), продажу товаров комитента (принципала) учитывайте так.</a:t>
            </a:r>
          </a:p>
          <a:p>
            <a:pPr algn="just"/>
            <a:endParaRPr lang="ru-RU" b="1" dirty="0" smtClean="0">
              <a:latin typeface="Calibri" panose="020F0502020204030204" pitchFamily="34" charset="0"/>
            </a:endParaRPr>
          </a:p>
          <a:p>
            <a:pPr algn="just"/>
            <a:r>
              <a:rPr lang="ru-RU" b="1" dirty="0" smtClean="0">
                <a:latin typeface="Calibri" panose="020F0502020204030204" pitchFamily="34" charset="0"/>
              </a:rPr>
              <a:t>Налогообложение </a:t>
            </a:r>
            <a:r>
              <a:rPr lang="ru-RU" b="1" dirty="0">
                <a:latin typeface="Calibri" panose="020F0502020204030204" pitchFamily="34" charset="0"/>
              </a:rPr>
              <a:t>при ОСН.</a:t>
            </a:r>
            <a:r>
              <a:rPr lang="ru-RU" dirty="0">
                <a:latin typeface="Calibri" panose="020F0502020204030204" pitchFamily="34" charset="0"/>
              </a:rPr>
              <a:t> Вы должны начислять НДС на ваше вознаграждение и вашу часть </a:t>
            </a:r>
            <a:r>
              <a:rPr lang="ru-RU" dirty="0">
                <a:solidFill>
                  <a:srgbClr val="0000FF"/>
                </a:solidFill>
                <a:latin typeface="Calibri" panose="020F0502020204030204" pitchFamily="34" charset="0"/>
                <a:hlinkClick r:id="rId2"/>
              </a:rPr>
              <a:t>дополнительной выгоды (</a:t>
            </a:r>
            <a:r>
              <a:rPr lang="ru-RU" dirty="0">
                <a:solidFill>
                  <a:srgbClr val="0000FF"/>
                </a:solidFill>
                <a:latin typeface="Calibri" panose="020F0502020204030204" pitchFamily="34" charset="0"/>
                <a:hlinkClick r:id="rId3"/>
              </a:rPr>
              <a:t>п. 1 ст. 156 НК РФ). Сделать это надо на дату утверждения вашего отчета комитентом (принципалом). Счет-фактуру надо выставить комитенту (принципалу) в течение пяти календарных дней со дня утверждения отчета (</a:t>
            </a:r>
            <a:r>
              <a:rPr lang="ru-RU" dirty="0">
                <a:solidFill>
                  <a:srgbClr val="0000FF"/>
                </a:solidFill>
                <a:latin typeface="Calibri" panose="020F0502020204030204" pitchFamily="34" charset="0"/>
                <a:hlinkClick r:id="rId4"/>
              </a:rPr>
              <a:t>п. 3 ст. 168 НК РФ).</a:t>
            </a:r>
          </a:p>
          <a:p>
            <a:pPr algn="just"/>
            <a:r>
              <a:rPr lang="ru-RU" dirty="0">
                <a:latin typeface="Calibri" panose="020F0502020204030204" pitchFamily="34" charset="0"/>
              </a:rPr>
              <a:t>НДС на вознаграждение начисляется по ставке 18%, даже если проданные товары облагаются по другим ставкам или не облагаются НДС. НДС на сумму дополнительной выгоды начисляется "сверху" по ставке 18% (</a:t>
            </a:r>
            <a:r>
              <a:rPr lang="ru-RU" dirty="0">
                <a:solidFill>
                  <a:srgbClr val="0000FF"/>
                </a:solidFill>
                <a:latin typeface="Calibri" panose="020F0502020204030204" pitchFamily="34" charset="0"/>
                <a:hlinkClick r:id="rId5"/>
              </a:rPr>
              <a:t>Письмо Минфина от 12.05.2011 N 03-07-11/122). То есть, получив 118 руб. дополнительной выгоды, надо начислить НДС в сумме 21,24 руб. (118 руб. x 18%).</a:t>
            </a:r>
          </a:p>
        </p:txBody>
      </p:sp>
    </p:spTree>
    <p:extLst>
      <p:ext uri="{BB962C8B-B14F-4D97-AF65-F5344CB8AC3E}">
        <p14:creationId xmlns:p14="http://schemas.microsoft.com/office/powerpoint/2010/main" val="226100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335846"/>
            <a:ext cx="8348870" cy="5324535"/>
          </a:xfrm>
          <a:prstGeom prst="rect">
            <a:avLst/>
          </a:prstGeom>
        </p:spPr>
        <p:txBody>
          <a:bodyPr wrap="square">
            <a:spAutoFit/>
          </a:bodyPr>
          <a:lstStyle/>
          <a:p>
            <a:pPr algn="just"/>
            <a:r>
              <a:rPr lang="ru-RU" sz="2000" dirty="0">
                <a:latin typeface="Calibri" panose="020F0502020204030204" pitchFamily="34" charset="0"/>
              </a:rPr>
              <a:t>Если вы удерживаете свое вознаграждение из денег, поступивших от покупателей, то на дату получения денег вы должны начислить на сумму вознаграждения </a:t>
            </a:r>
            <a:r>
              <a:rPr lang="ru-RU" sz="2000" dirty="0">
                <a:solidFill>
                  <a:srgbClr val="0000FF"/>
                </a:solidFill>
                <a:latin typeface="Calibri" panose="020F0502020204030204" pitchFamily="34" charset="0"/>
                <a:hlinkClick r:id="rId2"/>
              </a:rPr>
              <a:t>авансовый НДС. Авансовый счет-фактуру надо выставить комитенту (принципалу) в течение пяти календарных дней со дня получения от него денег (</a:t>
            </a:r>
            <a:r>
              <a:rPr lang="ru-RU" sz="2000" dirty="0">
                <a:solidFill>
                  <a:srgbClr val="0000FF"/>
                </a:solidFill>
                <a:latin typeface="Calibri" panose="020F0502020204030204" pitchFamily="34" charset="0"/>
                <a:hlinkClick r:id="rId3"/>
              </a:rPr>
              <a:t>п. 3 ст. 168 НК РФ). НДС по этому счету-фактуре вы </a:t>
            </a:r>
            <a:r>
              <a:rPr lang="ru-RU" sz="2000" dirty="0">
                <a:solidFill>
                  <a:srgbClr val="0000FF"/>
                </a:solidFill>
                <a:latin typeface="Calibri" panose="020F0502020204030204" pitchFamily="34" charset="0"/>
                <a:hlinkClick r:id="rId4"/>
              </a:rPr>
              <a:t>примете к вычету на дату утверждения отчета.</a:t>
            </a:r>
          </a:p>
          <a:p>
            <a:pPr algn="just"/>
            <a:r>
              <a:rPr lang="ru-RU" sz="2000" i="1" dirty="0">
                <a:latin typeface="Calibri" panose="020F0502020204030204" pitchFamily="34" charset="0"/>
              </a:rPr>
              <a:t>Обратите внимание: </a:t>
            </a:r>
            <a:r>
              <a:rPr lang="ru-RU" sz="2000" dirty="0">
                <a:latin typeface="Calibri" panose="020F0502020204030204" pitchFamily="34" charset="0"/>
              </a:rPr>
              <a:t>счета-фактуры, выставленные комитенту (принципалу) на сумму вашего вознаграждения и вашей части дополнительной выгоды, не надо регистрировать в </a:t>
            </a:r>
            <a:r>
              <a:rPr lang="ru-RU" sz="2000" dirty="0">
                <a:solidFill>
                  <a:srgbClr val="0000FF"/>
                </a:solidFill>
                <a:latin typeface="Calibri" panose="020F0502020204030204" pitchFamily="34" charset="0"/>
                <a:hlinkClick r:id="rId5"/>
              </a:rPr>
              <a:t>журнале учета счетов-фактур (</a:t>
            </a:r>
            <a:r>
              <a:rPr lang="ru-RU" sz="2000" dirty="0">
                <a:solidFill>
                  <a:srgbClr val="0000FF"/>
                </a:solidFill>
                <a:latin typeface="Calibri" panose="020F0502020204030204" pitchFamily="34" charset="0"/>
                <a:hlinkClick r:id="rId6"/>
              </a:rPr>
              <a:t>п. 3.1 ст. 169 НК РФ).</a:t>
            </a:r>
          </a:p>
          <a:p>
            <a:pPr algn="just"/>
            <a:r>
              <a:rPr lang="ru-RU" sz="2000" dirty="0">
                <a:latin typeface="Calibri" panose="020F0502020204030204" pitchFamily="34" charset="0"/>
              </a:rPr>
              <a:t>При расчете налога на прибыль стоимость товаров, полученных от комитента (принципала), и выручку от их продажи вы не учитываете ни в доходах, ни в расходах (</a:t>
            </a:r>
            <a:r>
              <a:rPr lang="ru-RU" sz="2000" dirty="0" err="1">
                <a:solidFill>
                  <a:srgbClr val="0000FF"/>
                </a:solidFill>
                <a:latin typeface="Calibri" panose="020F0502020204030204" pitchFamily="34" charset="0"/>
                <a:hlinkClick r:id="rId7"/>
              </a:rPr>
              <a:t>пп</a:t>
            </a:r>
            <a:r>
              <a:rPr lang="ru-RU" sz="2000" dirty="0">
                <a:solidFill>
                  <a:srgbClr val="0000FF"/>
                </a:solidFill>
                <a:latin typeface="Calibri" panose="020F0502020204030204" pitchFamily="34" charset="0"/>
                <a:hlinkClick r:id="rId7"/>
              </a:rPr>
              <a:t>. 9 п. 1 ст. 251, </a:t>
            </a:r>
            <a:r>
              <a:rPr lang="ru-RU" sz="2000" dirty="0">
                <a:solidFill>
                  <a:srgbClr val="0000FF"/>
                </a:solidFill>
                <a:latin typeface="Calibri" panose="020F0502020204030204" pitchFamily="34" charset="0"/>
                <a:hlinkClick r:id="rId8"/>
              </a:rPr>
              <a:t>п. 9 ст. 270 НК РФ).</a:t>
            </a:r>
          </a:p>
          <a:p>
            <a:pPr algn="just"/>
            <a:r>
              <a:rPr lang="ru-RU" sz="2000" dirty="0">
                <a:latin typeface="Calibri" panose="020F0502020204030204" pitchFamily="34" charset="0"/>
              </a:rPr>
              <a:t>Причитающиеся вам вознаграждение и часть дополнительной выгоды вы признаете в доходах на дату утверждения вашего отчета комитентом (принципалом) (</a:t>
            </a:r>
            <a:r>
              <a:rPr lang="ru-RU" sz="2000" dirty="0">
                <a:solidFill>
                  <a:srgbClr val="0000FF"/>
                </a:solidFill>
                <a:latin typeface="Calibri" panose="020F0502020204030204" pitchFamily="34" charset="0"/>
                <a:hlinkClick r:id="rId9"/>
              </a:rPr>
              <a:t>п. 3 ст. 271 НК РФ, </a:t>
            </a:r>
            <a:r>
              <a:rPr lang="ru-RU" sz="2000" dirty="0">
                <a:solidFill>
                  <a:srgbClr val="0000FF"/>
                </a:solidFill>
                <a:latin typeface="Calibri" panose="020F0502020204030204" pitchFamily="34" charset="0"/>
                <a:hlinkClick r:id="rId10"/>
              </a:rPr>
              <a:t>Письмо Минфина от 05.06.2008 N 03-03-06/1/347).</a:t>
            </a:r>
          </a:p>
        </p:txBody>
      </p:sp>
    </p:spTree>
    <p:extLst>
      <p:ext uri="{BB962C8B-B14F-4D97-AF65-F5344CB8AC3E}">
        <p14:creationId xmlns:p14="http://schemas.microsoft.com/office/powerpoint/2010/main" val="442964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274838"/>
            <a:ext cx="7739270" cy="3046988"/>
          </a:xfrm>
          <a:prstGeom prst="rect">
            <a:avLst/>
          </a:prstGeom>
        </p:spPr>
        <p:txBody>
          <a:bodyPr wrap="square">
            <a:spAutoFit/>
          </a:bodyPr>
          <a:lstStyle/>
          <a:p>
            <a:pPr algn="just"/>
            <a:r>
              <a:rPr lang="ru-RU" sz="2400" b="1" dirty="0">
                <a:latin typeface="Calibri" panose="020F0502020204030204" pitchFamily="34" charset="0"/>
              </a:rPr>
              <a:t>Налогообложение при УСН.</a:t>
            </a:r>
            <a:r>
              <a:rPr lang="ru-RU" sz="2400" dirty="0">
                <a:latin typeface="Calibri" panose="020F0502020204030204" pitchFamily="34" charset="0"/>
              </a:rPr>
              <a:t> Стоимость товаров, полученных от комитента (принципала), и выручку от их продажи вы не учитываете ни в доходах, ни в расходах (</a:t>
            </a:r>
            <a:r>
              <a:rPr lang="ru-RU" sz="2400" dirty="0" err="1">
                <a:solidFill>
                  <a:srgbClr val="0000FF"/>
                </a:solidFill>
                <a:latin typeface="Calibri" panose="020F0502020204030204" pitchFamily="34" charset="0"/>
                <a:hlinkClick r:id="rId2"/>
              </a:rPr>
              <a:t>пп</a:t>
            </a:r>
            <a:r>
              <a:rPr lang="ru-RU" sz="2400" dirty="0">
                <a:solidFill>
                  <a:srgbClr val="0000FF"/>
                </a:solidFill>
                <a:latin typeface="Calibri" panose="020F0502020204030204" pitchFamily="34" charset="0"/>
                <a:hlinkClick r:id="rId2"/>
              </a:rPr>
              <a:t>. 9 п. 1 ст. 251, </a:t>
            </a:r>
            <a:r>
              <a:rPr lang="ru-RU" sz="2400" dirty="0">
                <a:solidFill>
                  <a:srgbClr val="0000FF"/>
                </a:solidFill>
                <a:latin typeface="Calibri" panose="020F0502020204030204" pitchFamily="34" charset="0"/>
                <a:hlinkClick r:id="rId3"/>
              </a:rPr>
              <a:t>п. 9 ст. 270, </a:t>
            </a:r>
            <a:r>
              <a:rPr lang="ru-RU" sz="2400" dirty="0" err="1">
                <a:solidFill>
                  <a:srgbClr val="0000FF"/>
                </a:solidFill>
                <a:latin typeface="Calibri" panose="020F0502020204030204" pitchFamily="34" charset="0"/>
                <a:hlinkClick r:id="rId4"/>
              </a:rPr>
              <a:t>пп</a:t>
            </a:r>
            <a:r>
              <a:rPr lang="ru-RU" sz="2400" dirty="0">
                <a:solidFill>
                  <a:srgbClr val="0000FF"/>
                </a:solidFill>
                <a:latin typeface="Calibri" panose="020F0502020204030204" pitchFamily="34" charset="0"/>
                <a:hlinkClick r:id="rId4"/>
              </a:rPr>
              <a:t>. 1 п. 1.1 ст. 346.15 НК РФ).</a:t>
            </a:r>
          </a:p>
          <a:p>
            <a:pPr algn="just"/>
            <a:r>
              <a:rPr lang="ru-RU" sz="2400" dirty="0">
                <a:latin typeface="Calibri" panose="020F0502020204030204" pitchFamily="34" charset="0"/>
              </a:rPr>
              <a:t>Причитающиеся вам вознаграждение и часть дополнительной выгоды вы признаете в доходах на дату получения денег за товары от покупателей (</a:t>
            </a:r>
            <a:r>
              <a:rPr lang="ru-RU" sz="2400" dirty="0">
                <a:solidFill>
                  <a:srgbClr val="0000FF"/>
                </a:solidFill>
                <a:latin typeface="Calibri" panose="020F0502020204030204" pitchFamily="34" charset="0"/>
                <a:hlinkClick r:id="rId5"/>
              </a:rPr>
              <a:t>Письмо Минфина от 27.06.2017 N 03-11-06/2/40301).</a:t>
            </a:r>
          </a:p>
        </p:txBody>
      </p:sp>
    </p:spTree>
    <p:extLst>
      <p:ext uri="{BB962C8B-B14F-4D97-AF65-F5344CB8AC3E}">
        <p14:creationId xmlns:p14="http://schemas.microsoft.com/office/powerpoint/2010/main" val="1158928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6034" y="1020417"/>
            <a:ext cx="10455965" cy="5632311"/>
          </a:xfrm>
          <a:prstGeom prst="rect">
            <a:avLst/>
          </a:prstGeom>
        </p:spPr>
        <p:txBody>
          <a:bodyPr wrap="square">
            <a:spAutoFit/>
          </a:bodyPr>
          <a:lstStyle/>
          <a:p>
            <a:pPr algn="just"/>
            <a:r>
              <a:rPr lang="ru-RU" b="1" dirty="0">
                <a:latin typeface="Calibri" panose="020F0502020204030204" pitchFamily="34" charset="0"/>
              </a:rPr>
              <a:t>В бухгалтерском учете</a:t>
            </a:r>
            <a:r>
              <a:rPr lang="ru-RU" dirty="0">
                <a:latin typeface="Calibri" panose="020F0502020204030204" pitchFamily="34" charset="0"/>
              </a:rPr>
              <a:t> для отражения операций по каждому посредническому договору открывают отдельный </a:t>
            </a:r>
            <a:r>
              <a:rPr lang="ru-RU" dirty="0" err="1">
                <a:latin typeface="Calibri" panose="020F0502020204030204" pitchFamily="34" charset="0"/>
              </a:rPr>
              <a:t>субсчет</a:t>
            </a:r>
            <a:r>
              <a:rPr lang="ru-RU" dirty="0">
                <a:latin typeface="Calibri" panose="020F0502020204030204" pitchFamily="34" charset="0"/>
              </a:rPr>
              <a:t> к счету 76.</a:t>
            </a:r>
          </a:p>
          <a:p>
            <a:pPr algn="just"/>
            <a:endParaRPr lang="ru-RU" dirty="0" smtClean="0">
              <a:latin typeface="Calibri" panose="020F0502020204030204" pitchFamily="34" charset="0"/>
            </a:endParaRPr>
          </a:p>
          <a:p>
            <a:pPr algn="just"/>
            <a:r>
              <a:rPr lang="ru-RU" dirty="0" smtClean="0">
                <a:latin typeface="Calibri" panose="020F0502020204030204" pitchFamily="34" charset="0"/>
              </a:rPr>
              <a:t>Проводки </a:t>
            </a:r>
            <a:r>
              <a:rPr lang="ru-RU" dirty="0">
                <a:latin typeface="Calibri" panose="020F0502020204030204" pitchFamily="34" charset="0"/>
              </a:rPr>
              <a:t>у комиссионера (агента) при продаже товаров комитента (принципала)</a:t>
            </a:r>
          </a:p>
          <a:p>
            <a:pPr algn="just"/>
            <a:endParaRPr lang="ru-RU" dirty="0">
              <a:latin typeface="Calibri" panose="020F0502020204030204" pitchFamily="34" charset="0"/>
            </a:endParaRPr>
          </a:p>
          <a:p>
            <a:r>
              <a:rPr lang="ru-RU" dirty="0">
                <a:latin typeface="Calibri" panose="020F0502020204030204" pitchFamily="34" charset="0"/>
              </a:rPr>
              <a:t>Д 004	</a:t>
            </a:r>
            <a:r>
              <a:rPr lang="ru-RU" dirty="0" smtClean="0">
                <a:latin typeface="Calibri" panose="020F0502020204030204" pitchFamily="34" charset="0"/>
              </a:rPr>
              <a:t>				Получены </a:t>
            </a:r>
            <a:r>
              <a:rPr lang="ru-RU" dirty="0">
                <a:latin typeface="Calibri" panose="020F0502020204030204" pitchFamily="34" charset="0"/>
              </a:rPr>
              <a:t>товары от комитента (принципала)	</a:t>
            </a:r>
          </a:p>
          <a:p>
            <a:r>
              <a:rPr lang="ru-RU" dirty="0">
                <a:latin typeface="Calibri" panose="020F0502020204030204" pitchFamily="34" charset="0"/>
              </a:rPr>
              <a:t>Д 51 - К 62	</a:t>
            </a:r>
            <a:r>
              <a:rPr lang="ru-RU" dirty="0" smtClean="0">
                <a:latin typeface="Calibri" panose="020F0502020204030204" pitchFamily="34" charset="0"/>
              </a:rPr>
              <a:t>			Получен </a:t>
            </a:r>
            <a:r>
              <a:rPr lang="ru-RU" dirty="0">
                <a:latin typeface="Calibri" panose="020F0502020204030204" pitchFamily="34" charset="0"/>
              </a:rPr>
              <a:t>аванс от покупателя	</a:t>
            </a:r>
          </a:p>
          <a:p>
            <a:r>
              <a:rPr lang="ru-RU" dirty="0">
                <a:latin typeface="Calibri" panose="020F0502020204030204" pitchFamily="34" charset="0"/>
              </a:rPr>
              <a:t>Д 76-принципал - К 51	</a:t>
            </a:r>
            <a:r>
              <a:rPr lang="ru-RU" dirty="0" smtClean="0">
                <a:latin typeface="Calibri" panose="020F0502020204030204" pitchFamily="34" charset="0"/>
              </a:rPr>
              <a:t>	Поступившая </a:t>
            </a:r>
            <a:r>
              <a:rPr lang="ru-RU" dirty="0">
                <a:latin typeface="Calibri" panose="020F0502020204030204" pitchFamily="34" charset="0"/>
              </a:rPr>
              <a:t>от покупателя предоплата перечислена комитенту (принципалу) за вычетом удержанного вознаграждения	</a:t>
            </a:r>
          </a:p>
          <a:p>
            <a:r>
              <a:rPr lang="ru-RU" dirty="0">
                <a:latin typeface="Calibri" panose="020F0502020204030204" pitchFamily="34" charset="0"/>
              </a:rPr>
              <a:t>Д 76-принципал - К 68	</a:t>
            </a:r>
            <a:r>
              <a:rPr lang="ru-RU" dirty="0" smtClean="0">
                <a:latin typeface="Calibri" panose="020F0502020204030204" pitchFamily="34" charset="0"/>
              </a:rPr>
              <a:t>	Начислен </a:t>
            </a:r>
            <a:r>
              <a:rPr lang="ru-RU" dirty="0">
                <a:latin typeface="Calibri" panose="020F0502020204030204" pitchFamily="34" charset="0"/>
              </a:rPr>
              <a:t>НДС с вознаграждения, удержанного из поступившей от покупателя предоплаты	</a:t>
            </a:r>
          </a:p>
          <a:p>
            <a:r>
              <a:rPr lang="ru-RU" dirty="0">
                <a:latin typeface="Calibri" panose="020F0502020204030204" pitchFamily="34" charset="0"/>
              </a:rPr>
              <a:t>Д 62 - К 76-принципал	</a:t>
            </a:r>
            <a:r>
              <a:rPr lang="ru-RU" dirty="0" smtClean="0">
                <a:latin typeface="Calibri" panose="020F0502020204030204" pitchFamily="34" charset="0"/>
              </a:rPr>
              <a:t>	Проданы </a:t>
            </a:r>
            <a:r>
              <a:rPr lang="ru-RU" dirty="0">
                <a:latin typeface="Calibri" panose="020F0502020204030204" pitchFamily="34" charset="0"/>
              </a:rPr>
              <a:t>товары	</a:t>
            </a:r>
          </a:p>
          <a:p>
            <a:r>
              <a:rPr lang="ru-RU" dirty="0">
                <a:latin typeface="Calibri" panose="020F0502020204030204" pitchFamily="34" charset="0"/>
              </a:rPr>
              <a:t>К 004	</a:t>
            </a:r>
            <a:r>
              <a:rPr lang="ru-RU" dirty="0" smtClean="0">
                <a:latin typeface="Calibri" panose="020F0502020204030204" pitchFamily="34" charset="0"/>
              </a:rPr>
              <a:t>				Списана </a:t>
            </a:r>
            <a:r>
              <a:rPr lang="ru-RU" dirty="0">
                <a:latin typeface="Calibri" panose="020F0502020204030204" pitchFamily="34" charset="0"/>
              </a:rPr>
              <a:t>стоимость товаров	</a:t>
            </a:r>
          </a:p>
          <a:p>
            <a:r>
              <a:rPr lang="ru-RU" dirty="0">
                <a:latin typeface="Calibri" panose="020F0502020204030204" pitchFamily="34" charset="0"/>
              </a:rPr>
              <a:t>Д 76-принципал - К 51	</a:t>
            </a:r>
            <a:r>
              <a:rPr lang="ru-RU" dirty="0" smtClean="0">
                <a:latin typeface="Calibri" panose="020F0502020204030204" pitchFamily="34" charset="0"/>
              </a:rPr>
              <a:t>	Перечислена </a:t>
            </a:r>
            <a:r>
              <a:rPr lang="ru-RU" dirty="0">
                <a:latin typeface="Calibri" panose="020F0502020204030204" pitchFamily="34" charset="0"/>
              </a:rPr>
              <a:t>комитенту (принципалу) выручка от продажи за минусом вознаграждения и причитающейся посреднику дополнительной выгоды	</a:t>
            </a:r>
          </a:p>
          <a:p>
            <a:r>
              <a:rPr lang="ru-RU" dirty="0">
                <a:latin typeface="Calibri" panose="020F0502020204030204" pitchFamily="34" charset="0"/>
              </a:rPr>
              <a:t>Д 76-принципал - К 90	</a:t>
            </a:r>
            <a:r>
              <a:rPr lang="ru-RU" dirty="0" smtClean="0">
                <a:latin typeface="Calibri" panose="020F0502020204030204" pitchFamily="34" charset="0"/>
              </a:rPr>
              <a:t>	Вознаграждение </a:t>
            </a:r>
            <a:r>
              <a:rPr lang="ru-RU" dirty="0">
                <a:latin typeface="Calibri" panose="020F0502020204030204" pitchFamily="34" charset="0"/>
              </a:rPr>
              <a:t>и дополнительная выгода признаны доходом (проводка делается на дату утверждения вашего отчета комитентом (принципалом))	</a:t>
            </a:r>
          </a:p>
          <a:p>
            <a:r>
              <a:rPr lang="ru-RU" dirty="0">
                <a:latin typeface="Calibri" panose="020F0502020204030204" pitchFamily="34" charset="0"/>
              </a:rPr>
              <a:t>Д 90 - К 68	</a:t>
            </a:r>
            <a:r>
              <a:rPr lang="ru-RU" dirty="0" smtClean="0">
                <a:latin typeface="Calibri" panose="020F0502020204030204" pitchFamily="34" charset="0"/>
              </a:rPr>
              <a:t>			Начислен </a:t>
            </a:r>
            <a:r>
              <a:rPr lang="ru-RU" dirty="0">
                <a:latin typeface="Calibri" panose="020F0502020204030204" pitchFamily="34" charset="0"/>
              </a:rPr>
              <a:t>НДС с вознаграждения и дополнительной выгоды	</a:t>
            </a:r>
          </a:p>
          <a:p>
            <a:r>
              <a:rPr lang="ru-RU" dirty="0">
                <a:latin typeface="Calibri" panose="020F0502020204030204" pitchFamily="34" charset="0"/>
              </a:rPr>
              <a:t>Д 68 - К 76-принципал	</a:t>
            </a:r>
            <a:r>
              <a:rPr lang="ru-RU" dirty="0" smtClean="0">
                <a:latin typeface="Calibri" panose="020F0502020204030204" pitchFamily="34" charset="0"/>
              </a:rPr>
              <a:t>	Принят </a:t>
            </a:r>
            <a:r>
              <a:rPr lang="ru-RU" dirty="0">
                <a:latin typeface="Calibri" panose="020F0502020204030204" pitchFamily="34" charset="0"/>
              </a:rPr>
              <a:t>к вычету НДС, начисленный при удержании вознаграждения из аванса покупателя	</a:t>
            </a:r>
          </a:p>
        </p:txBody>
      </p:sp>
    </p:spTree>
    <p:extLst>
      <p:ext uri="{BB962C8B-B14F-4D97-AF65-F5344CB8AC3E}">
        <p14:creationId xmlns:p14="http://schemas.microsoft.com/office/powerpoint/2010/main" val="3087391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494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2514" y="3244334"/>
            <a:ext cx="8386976" cy="1200329"/>
          </a:xfrm>
          <a:prstGeom prst="rect">
            <a:avLst/>
          </a:prstGeom>
        </p:spPr>
        <p:txBody>
          <a:bodyPr wrap="none">
            <a:spAutoFit/>
          </a:bodyPr>
          <a:lstStyle/>
          <a:p>
            <a:pPr algn="just"/>
            <a:r>
              <a:rPr lang="ru-RU" sz="3600" b="1" dirty="0" smtClean="0">
                <a:latin typeface="Times New Roman" panose="02020603050405020304" pitchFamily="18" charset="0"/>
                <a:cs typeface="Times New Roman" panose="02020603050405020304" pitchFamily="18" charset="0"/>
              </a:rPr>
              <a:t>Вопрос 2. Учет </a:t>
            </a:r>
            <a:r>
              <a:rPr lang="ru-RU" sz="3600" b="1" dirty="0">
                <a:latin typeface="Times New Roman" panose="02020603050405020304" pitchFamily="18" charset="0"/>
                <a:cs typeface="Times New Roman" panose="02020603050405020304" pitchFamily="18" charset="0"/>
              </a:rPr>
              <a:t>основной деятельности </a:t>
            </a:r>
            <a:endParaRPr lang="ru-RU" sz="3600" b="1" dirty="0" smtClean="0">
              <a:latin typeface="Times New Roman" panose="02020603050405020304" pitchFamily="18" charset="0"/>
              <a:cs typeface="Times New Roman" panose="02020603050405020304" pitchFamily="18" charset="0"/>
            </a:endParaRPr>
          </a:p>
          <a:p>
            <a:pPr algn="ctr"/>
            <a:r>
              <a:rPr lang="ru-RU" sz="3600" b="1" dirty="0" smtClean="0">
                <a:latin typeface="Times New Roman" panose="02020603050405020304" pitchFamily="18" charset="0"/>
                <a:cs typeface="Times New Roman" panose="02020603050405020304" pitchFamily="18" charset="0"/>
              </a:rPr>
              <a:t>обслуживающих </a:t>
            </a:r>
            <a:r>
              <a:rPr lang="ru-RU" sz="3600" b="1" dirty="0">
                <a:latin typeface="Times New Roman" panose="02020603050405020304" pitchFamily="18" charset="0"/>
                <a:cs typeface="Times New Roman" panose="02020603050405020304" pitchFamily="18" charset="0"/>
              </a:rPr>
              <a:t>СХПК.</a:t>
            </a:r>
          </a:p>
        </p:txBody>
      </p:sp>
    </p:spTree>
    <p:extLst>
      <p:ext uri="{BB962C8B-B14F-4D97-AF65-F5344CB8AC3E}">
        <p14:creationId xmlns:p14="http://schemas.microsoft.com/office/powerpoint/2010/main" val="421041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6137" y="661737"/>
            <a:ext cx="10166684" cy="5632311"/>
          </a:xfrm>
          <a:prstGeom prst="rect">
            <a:avLst/>
          </a:prstGeom>
        </p:spPr>
        <p:txBody>
          <a:bodyPr wrap="square">
            <a:spAutoFit/>
          </a:bodyPr>
          <a:lstStyle/>
          <a:p>
            <a:pPr algn="just"/>
            <a:r>
              <a:rPr lang="ru-RU" sz="2400" b="1" u="sng" dirty="0">
                <a:solidFill>
                  <a:srgbClr val="FF0000"/>
                </a:solidFill>
              </a:rPr>
              <a:t>Обслуживающие кооперативы </a:t>
            </a:r>
            <a:r>
              <a:rPr lang="ru-RU" sz="2400" dirty="0"/>
              <a:t>осуществляют механизированные, агрохимические, мелиоративные, транспортные, ремонтные, строительные работы, а также услуги по страхованию (страховые кооперативы), научно-производственному, правовому и финансовому консультированию, электрификации, телефонизации, санаторно-курортному и медицинскому обслуживанию, выдаче займов и сбережению денежных средств (кредитные кооперативы) и другие работы и услуги.</a:t>
            </a:r>
          </a:p>
          <a:p>
            <a:endParaRPr lang="ru-RU" sz="2400" dirty="0" smtClean="0"/>
          </a:p>
          <a:p>
            <a:r>
              <a:rPr lang="ru-RU" sz="2400" dirty="0" smtClean="0"/>
              <a:t>Между </a:t>
            </a:r>
            <a:r>
              <a:rPr lang="ru-RU" sz="2400" dirty="0"/>
              <a:t>кооперативом и членом кооператива должен быть заключен </a:t>
            </a:r>
            <a:r>
              <a:rPr lang="ru-RU" sz="2400" b="1" u="sng" dirty="0">
                <a:solidFill>
                  <a:srgbClr val="7030A0"/>
                </a:solidFill>
              </a:rPr>
              <a:t>договор на выполнение работ </a:t>
            </a:r>
            <a:r>
              <a:rPr lang="ru-RU" sz="2400" dirty="0"/>
              <a:t>(оказание услуг). Факт оказания услуг фиксируется актом выполненных работ. </a:t>
            </a:r>
          </a:p>
          <a:p>
            <a:r>
              <a:rPr lang="ru-RU" sz="2400" dirty="0"/>
              <a:t>При этом все первичные учетные документы выписывает кооператив. </a:t>
            </a:r>
          </a:p>
        </p:txBody>
      </p:sp>
    </p:spTree>
    <p:extLst>
      <p:ext uri="{BB962C8B-B14F-4D97-AF65-F5344CB8AC3E}">
        <p14:creationId xmlns:p14="http://schemas.microsoft.com/office/powerpoint/2010/main" val="794008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0054" y="1576137"/>
            <a:ext cx="11153714" cy="4893647"/>
          </a:xfrm>
          <a:prstGeom prst="rect">
            <a:avLst/>
          </a:prstGeom>
        </p:spPr>
        <p:txBody>
          <a:bodyPr wrap="square">
            <a:spAutoFit/>
          </a:bodyPr>
          <a:lstStyle/>
          <a:p>
            <a:pPr algn="just"/>
            <a:r>
              <a:rPr lang="ru-RU" sz="2400" dirty="0"/>
              <a:t>Возможный порядок бухгалтерского учета деятельности кооператива рассмотрим на </a:t>
            </a:r>
            <a:r>
              <a:rPr lang="ru-RU" sz="2400" b="1" u="sng" dirty="0">
                <a:solidFill>
                  <a:schemeClr val="accent2">
                    <a:lumMod val="75000"/>
                  </a:schemeClr>
                </a:solidFill>
              </a:rPr>
              <a:t>примере</a:t>
            </a:r>
            <a:r>
              <a:rPr lang="ru-RU" sz="2400" dirty="0"/>
              <a:t>.</a:t>
            </a:r>
          </a:p>
          <a:p>
            <a:pPr algn="just"/>
            <a:r>
              <a:rPr lang="ru-RU" sz="2400" dirty="0"/>
              <a:t>Обслуживающий кооператив оказывает своим членам услуги по механизированной обработке почвы и посевов на земельных участках этих членов (вспашка, опрыскивание, лущение и т.п.). Для этих целей у кооператива имеется сельскохозяйственная техника и оборудование. Техника и оборудование приобретаются за счет паевых взносов и неделимых фондов кооператива, а также передаются членами кооператива в счет паевых взносов.</a:t>
            </a:r>
          </a:p>
          <a:p>
            <a:pPr algn="just"/>
            <a:r>
              <a:rPr lang="ru-RU" sz="2400" dirty="0"/>
              <a:t>Члены кооператива оплачивают оказанные услуги по расценка</a:t>
            </a:r>
          </a:p>
          <a:p>
            <a:pPr algn="just"/>
            <a:r>
              <a:rPr lang="ru-RU" sz="2400" dirty="0"/>
              <a:t>м, утвержденным Правлением кооператива. </a:t>
            </a:r>
            <a:endParaRPr lang="ru-RU" sz="2400" dirty="0" smtClean="0"/>
          </a:p>
          <a:p>
            <a:pPr algn="just"/>
            <a:r>
              <a:rPr lang="ru-RU" sz="2400" dirty="0" smtClean="0"/>
              <a:t>Расценки </a:t>
            </a:r>
            <a:r>
              <a:rPr lang="ru-RU" sz="2400" dirty="0"/>
              <a:t>устанавливаются на уровне плановой себестоимости услуг кооператива. </a:t>
            </a:r>
          </a:p>
        </p:txBody>
      </p:sp>
    </p:spTree>
    <p:extLst>
      <p:ext uri="{BB962C8B-B14F-4D97-AF65-F5344CB8AC3E}">
        <p14:creationId xmlns:p14="http://schemas.microsoft.com/office/powerpoint/2010/main" val="90325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773" y="148502"/>
            <a:ext cx="10111410" cy="5632311"/>
          </a:xfrm>
          <a:prstGeom prst="rect">
            <a:avLst/>
          </a:prstGeom>
          <a:noFill/>
        </p:spPr>
        <p:txBody>
          <a:bodyPr wrap="square" rtlCol="0">
            <a:spAutoFit/>
          </a:bodyPr>
          <a:lstStyle/>
          <a:p>
            <a:pPr algn="just"/>
            <a:r>
              <a:rPr lang="ru-RU" sz="2000" dirty="0">
                <a:latin typeface="Arial Black" panose="020B0A04020102020204" pitchFamily="34" charset="0"/>
              </a:rPr>
              <a:t>Кооперативы (подразделения кооперативов) по рекламе занимаются рекламной деятельностью по произведенной продукции с целью недопущения затоваривания производственной продукции и полного ее сбыта, а также по рекламе продукции, обслуживаемых кооперативом хозяйств. Кооперативы по продаже продукции занимаются реализацией произведенной в хозяйствах продукции через специализированную торговую сеть и по договорам с постоянными потребителями.</a:t>
            </a:r>
          </a:p>
          <a:p>
            <a:endParaRPr lang="ru-RU" sz="2000" dirty="0" smtClean="0">
              <a:latin typeface="Arial Black" panose="020B0A04020102020204" pitchFamily="34" charset="0"/>
            </a:endParaRPr>
          </a:p>
          <a:p>
            <a:endParaRPr lang="ru-RU" sz="2000" dirty="0">
              <a:latin typeface="Arial Black" panose="020B0A04020102020204" pitchFamily="34" charset="0"/>
            </a:endParaRPr>
          </a:p>
          <a:p>
            <a:pPr algn="just"/>
            <a:r>
              <a:rPr lang="ru-RU" sz="2000" dirty="0" smtClean="0">
                <a:latin typeface="Arial Black" panose="020B0A04020102020204" pitchFamily="34" charset="0"/>
              </a:rPr>
              <a:t>Основу </a:t>
            </a:r>
            <a:r>
              <a:rPr lang="ru-RU" sz="2000" dirty="0">
                <a:latin typeface="Arial Black" panose="020B0A04020102020204" pitchFamily="34" charset="0"/>
              </a:rPr>
              <a:t>взаимоотношений сбытовых (торговых) кооперативов с хозяйствами составляют договора на выполнение специализированных работ, связанных со сбытом продукции: хранение, сортировка, переработка продукции, изучение рынка, реклама, выбор наиболее перспективных потребителей, реализация продукции. Следовательно, заключаются договора с покупателями на реализацию продукции.</a:t>
            </a:r>
          </a:p>
          <a:p>
            <a:r>
              <a:rPr lang="ru-RU" sz="2000" dirty="0" smtClean="0">
                <a:latin typeface="Arial Black" panose="020B0A04020102020204" pitchFamily="34" charset="0"/>
              </a:rPr>
              <a:t>.</a:t>
            </a:r>
            <a:endParaRPr lang="ru-RU" sz="2000" dirty="0">
              <a:latin typeface="Arial Black" panose="020B0A04020102020204" pitchFamily="34" charset="0"/>
            </a:endParaRPr>
          </a:p>
        </p:txBody>
      </p:sp>
    </p:spTree>
    <p:extLst>
      <p:ext uri="{BB962C8B-B14F-4D97-AF65-F5344CB8AC3E}">
        <p14:creationId xmlns:p14="http://schemas.microsoft.com/office/powerpoint/2010/main" val="76093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0285" y="780676"/>
            <a:ext cx="9657568" cy="5262979"/>
          </a:xfrm>
          <a:prstGeom prst="rect">
            <a:avLst/>
          </a:prstGeom>
        </p:spPr>
        <p:txBody>
          <a:bodyPr wrap="square">
            <a:spAutoFit/>
          </a:bodyPr>
          <a:lstStyle/>
          <a:p>
            <a:pPr algn="just"/>
            <a:r>
              <a:rPr lang="ru-RU" sz="2800" dirty="0"/>
              <a:t>Расходы по управлению кооперативом и пополнению технической базы кооператива финансируются </a:t>
            </a:r>
            <a:r>
              <a:rPr lang="ru-RU" sz="2800" b="1" dirty="0">
                <a:solidFill>
                  <a:schemeClr val="accent2">
                    <a:lumMod val="75000"/>
                  </a:schemeClr>
                </a:solidFill>
              </a:rPr>
              <a:t>за счет членских взносов</a:t>
            </a:r>
            <a:r>
              <a:rPr lang="ru-RU" sz="2800" dirty="0"/>
              <a:t>.</a:t>
            </a:r>
          </a:p>
          <a:p>
            <a:pPr algn="just"/>
            <a:r>
              <a:rPr lang="ru-RU" sz="2800" dirty="0"/>
              <a:t>Расходы на оказание услуг накапливаются по дебету счета 20 «Основное производство». </a:t>
            </a:r>
          </a:p>
          <a:p>
            <a:pPr algn="just"/>
            <a:r>
              <a:rPr lang="ru-RU" sz="2800" dirty="0"/>
              <a:t>С кредита этого счета списывается себестоимость оказанных услуг. По каждому из видов оказываемых услуг открывается аналитический счет. При наличии вспомогательных производств </a:t>
            </a:r>
          </a:p>
          <a:p>
            <a:pPr algn="just"/>
            <a:r>
              <a:rPr lang="ru-RU" sz="2800" dirty="0"/>
              <a:t>(ремонтные мастерские, электростанция и т.п.) затраты по этим производствам учитываются на счете 23 «Вспомогательные производства».</a:t>
            </a:r>
          </a:p>
        </p:txBody>
      </p:sp>
    </p:spTree>
    <p:extLst>
      <p:ext uri="{BB962C8B-B14F-4D97-AF65-F5344CB8AC3E}">
        <p14:creationId xmlns:p14="http://schemas.microsoft.com/office/powerpoint/2010/main" val="2454752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91" t="14726" r="18555" b="30651"/>
          <a:stretch/>
        </p:blipFill>
        <p:spPr bwMode="auto">
          <a:xfrm>
            <a:off x="2718148" y="1077238"/>
            <a:ext cx="7878871" cy="399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050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79" t="15411" r="18651" b="12329"/>
          <a:stretch/>
        </p:blipFill>
        <p:spPr bwMode="auto">
          <a:xfrm>
            <a:off x="2755726" y="1127342"/>
            <a:ext cx="7828767" cy="528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667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34931" r="18843" b="44007"/>
          <a:stretch/>
        </p:blipFill>
        <p:spPr bwMode="auto">
          <a:xfrm>
            <a:off x="2743200" y="2555310"/>
            <a:ext cx="7816241" cy="154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881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договор транспортной экспедиции и договор перевоз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011" y="541646"/>
            <a:ext cx="9736651" cy="597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35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2370" y="2254778"/>
            <a:ext cx="8386976" cy="1200329"/>
          </a:xfrm>
          <a:prstGeom prst="rect">
            <a:avLst/>
          </a:prstGeom>
        </p:spPr>
        <p:txBody>
          <a:bodyPr wrap="none">
            <a:spAutoFit/>
          </a:bodyPr>
          <a:lstStyle/>
          <a:p>
            <a:r>
              <a:rPr lang="ru-RU" sz="3600" b="1" dirty="0" smtClean="0">
                <a:latin typeface="Times New Roman" panose="02020603050405020304" pitchFamily="18" charset="0"/>
                <a:cs typeface="Times New Roman" panose="02020603050405020304" pitchFamily="18" charset="0"/>
              </a:rPr>
              <a:t>Вопрос 3. Учет </a:t>
            </a:r>
            <a:r>
              <a:rPr lang="ru-RU" sz="3600" b="1" dirty="0">
                <a:latin typeface="Times New Roman" panose="02020603050405020304" pitchFamily="18" charset="0"/>
                <a:cs typeface="Times New Roman" panose="02020603050405020304" pitchFamily="18" charset="0"/>
              </a:rPr>
              <a:t>основной деятельности </a:t>
            </a:r>
            <a:endParaRPr lang="ru-RU" sz="3600" b="1" dirty="0" smtClean="0">
              <a:latin typeface="Times New Roman" panose="02020603050405020304" pitchFamily="18" charset="0"/>
              <a:cs typeface="Times New Roman" panose="02020603050405020304" pitchFamily="18" charset="0"/>
            </a:endParaRPr>
          </a:p>
          <a:p>
            <a:pPr algn="ctr"/>
            <a:r>
              <a:rPr lang="ru-RU" sz="3600" b="1" dirty="0" smtClean="0">
                <a:latin typeface="Times New Roman" panose="02020603050405020304" pitchFamily="18" charset="0"/>
                <a:cs typeface="Times New Roman" panose="02020603050405020304" pitchFamily="18" charset="0"/>
              </a:rPr>
              <a:t>снабженческих </a:t>
            </a:r>
            <a:r>
              <a:rPr lang="ru-RU" sz="3600" b="1" dirty="0">
                <a:latin typeface="Times New Roman" panose="02020603050405020304" pitchFamily="18" charset="0"/>
                <a:cs typeface="Times New Roman" panose="02020603050405020304" pitchFamily="18" charset="0"/>
              </a:rPr>
              <a:t>СХПК</a:t>
            </a:r>
            <a:endParaRPr lang="ru-RU" sz="3600" dirty="0"/>
          </a:p>
        </p:txBody>
      </p:sp>
    </p:spTree>
    <p:extLst>
      <p:ext uri="{BB962C8B-B14F-4D97-AF65-F5344CB8AC3E}">
        <p14:creationId xmlns:p14="http://schemas.microsoft.com/office/powerpoint/2010/main" val="3724859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8175" y="914400"/>
            <a:ext cx="10095978" cy="5632311"/>
          </a:xfrm>
          <a:prstGeom prst="rect">
            <a:avLst/>
          </a:prstGeom>
          <a:noFill/>
        </p:spPr>
        <p:txBody>
          <a:bodyPr wrap="square" rtlCol="0">
            <a:spAutoFit/>
          </a:bodyPr>
          <a:lstStyle/>
          <a:p>
            <a:r>
              <a:rPr lang="ru-RU" b="1" u="sng" dirty="0">
                <a:solidFill>
                  <a:schemeClr val="accent6">
                    <a:lumMod val="75000"/>
                  </a:schemeClr>
                </a:solidFill>
              </a:rPr>
              <a:t>Снабженческие кооперативы </a:t>
            </a:r>
            <a:r>
              <a:rPr lang="ru-RU" dirty="0"/>
              <a:t>создаются для снабжения сельскохозяйственных организаций и крестьянских (фермерских) хозяйств: минеральными удобрениями, пестицидами, гербицидами, известковыми материалами, нефтепродуктами, запасными частями, оборудованием, семенами, кормами, молодняком скота и птицы и другими производственными запасами. </a:t>
            </a:r>
            <a:endParaRPr lang="ru-RU" dirty="0" smtClean="0"/>
          </a:p>
          <a:p>
            <a:endParaRPr lang="ru-RU" b="1" u="sng" dirty="0">
              <a:solidFill>
                <a:schemeClr val="bg1">
                  <a:lumMod val="95000"/>
                  <a:lumOff val="5000"/>
                </a:schemeClr>
              </a:solidFill>
            </a:endParaRPr>
          </a:p>
          <a:p>
            <a:r>
              <a:rPr lang="ru-RU" b="1" u="sng" dirty="0" smtClean="0"/>
              <a:t>Учет </a:t>
            </a:r>
            <a:r>
              <a:rPr lang="ru-RU" b="1" u="sng" dirty="0"/>
              <a:t>на счете 44 "Расходы на продажу" снабженческие кооперативы ведут по статьям затрат</a:t>
            </a:r>
            <a:r>
              <a:rPr lang="ru-RU" dirty="0"/>
              <a:t>, перечень которых устанавливается самим кооперативом. Рекомендуемый перечень статей для снабженческих кооперативов:</a:t>
            </a:r>
          </a:p>
          <a:p>
            <a:r>
              <a:rPr lang="ru-RU" dirty="0"/>
              <a:t>- Оплата труда с отчислениями на социальные нужды;</a:t>
            </a:r>
          </a:p>
          <a:p>
            <a:r>
              <a:rPr lang="ru-RU" dirty="0"/>
              <a:t>- Транспортные расходы по завозу товаров;</a:t>
            </a:r>
          </a:p>
          <a:p>
            <a:r>
              <a:rPr lang="ru-RU" dirty="0"/>
              <a:t>- Расходы по хранению товаров;</a:t>
            </a:r>
          </a:p>
          <a:p>
            <a:r>
              <a:rPr lang="ru-RU" dirty="0"/>
              <a:t>- Содержание основных средств,</a:t>
            </a:r>
          </a:p>
          <a:p>
            <a:r>
              <a:rPr lang="ru-RU" dirty="0"/>
              <a:t>в том числе:</a:t>
            </a:r>
          </a:p>
          <a:p>
            <a:r>
              <a:rPr lang="ru-RU" dirty="0"/>
              <a:t>а) амортизация основных средств (если она начисляется);</a:t>
            </a:r>
          </a:p>
          <a:p>
            <a:r>
              <a:rPr lang="ru-RU" dirty="0"/>
              <a:t>б) ремонт основных средств;</a:t>
            </a:r>
          </a:p>
          <a:p>
            <a:r>
              <a:rPr lang="ru-RU" dirty="0"/>
              <a:t>- Работы и услуги;</a:t>
            </a:r>
          </a:p>
          <a:p>
            <a:r>
              <a:rPr lang="ru-RU" dirty="0"/>
              <a:t>- Организация снабжения и управления;</a:t>
            </a:r>
          </a:p>
          <a:p>
            <a:r>
              <a:rPr lang="ru-RU" dirty="0"/>
              <a:t>- Прочие затраты.</a:t>
            </a:r>
          </a:p>
          <a:p>
            <a:endParaRPr lang="ru-RU" dirty="0"/>
          </a:p>
        </p:txBody>
      </p:sp>
    </p:spTree>
    <p:extLst>
      <p:ext uri="{BB962C8B-B14F-4D97-AF65-F5344CB8AC3E}">
        <p14:creationId xmlns:p14="http://schemas.microsoft.com/office/powerpoint/2010/main" val="2992625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348" y="923856"/>
            <a:ext cx="10208712" cy="5016758"/>
          </a:xfrm>
          <a:prstGeom prst="rect">
            <a:avLst/>
          </a:prstGeom>
        </p:spPr>
        <p:txBody>
          <a:bodyPr wrap="square">
            <a:spAutoFit/>
          </a:bodyPr>
          <a:lstStyle/>
          <a:p>
            <a:r>
              <a:rPr lang="ru-RU" sz="2000" dirty="0"/>
              <a:t>На статью </a:t>
            </a:r>
            <a:r>
              <a:rPr lang="ru-RU" sz="2000" b="1" u="sng" dirty="0">
                <a:solidFill>
                  <a:schemeClr val="accent1">
                    <a:lumMod val="75000"/>
                  </a:schemeClr>
                </a:solidFill>
              </a:rPr>
              <a:t>"Оплата труда с отчислениями на социальные нужды" </a:t>
            </a:r>
            <a:r>
              <a:rPr lang="ru-RU" sz="2000" dirty="0"/>
              <a:t>относят начисленную оплату труда работникам кооператива, осуществляющим приемку от поставщиков, разгрузку и отпуск товаров (производственных запасов) сельскохозяйственным организациям и крестьянским (фермерским) хозяйствам.</a:t>
            </a:r>
          </a:p>
          <a:p>
            <a:r>
              <a:rPr lang="ru-RU" sz="2000" dirty="0"/>
              <a:t>По этой же статье учитывают и отчисления на социальные нужды (в Пенсионный фонд, фонд социального страхования, на медицинское страхование).</a:t>
            </a:r>
          </a:p>
          <a:p>
            <a:r>
              <a:rPr lang="ru-RU" sz="2000" dirty="0"/>
              <a:t>Отчисления на социальные нужды относятся на соответствующие объекты учета, пропорционально расходам на оплату труда по установленным законодательством нормам.</a:t>
            </a:r>
          </a:p>
          <a:p>
            <a:r>
              <a:rPr lang="ru-RU" sz="2000" dirty="0"/>
              <a:t>При начислении оплаты труда, включая оплату отпусков и других выплат в соответствии с действующим законодательством дебетуют счет 44 "Расходы на продажу" и кредит счет 70 "Расчеты с персоналом по оплате труда", а на сумму отчислений на социальные нужды дебетуют счет 44 и кредитуют счет 69 "Расчеты по социальному страхованию и обеспечению".</a:t>
            </a:r>
            <a:endParaRPr lang="ru-RU" sz="2000" dirty="0">
              <a:effectLst/>
            </a:endParaRPr>
          </a:p>
        </p:txBody>
      </p:sp>
    </p:spTree>
    <p:extLst>
      <p:ext uri="{BB962C8B-B14F-4D97-AF65-F5344CB8AC3E}">
        <p14:creationId xmlns:p14="http://schemas.microsoft.com/office/powerpoint/2010/main" val="2242199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873" y="128297"/>
            <a:ext cx="10396603" cy="6247864"/>
          </a:xfrm>
          <a:prstGeom prst="rect">
            <a:avLst/>
          </a:prstGeom>
        </p:spPr>
        <p:txBody>
          <a:bodyPr wrap="square">
            <a:spAutoFit/>
          </a:bodyPr>
          <a:lstStyle/>
          <a:p>
            <a:r>
              <a:rPr lang="ru-RU" sz="2000" dirty="0"/>
              <a:t>По статье "</a:t>
            </a:r>
            <a:r>
              <a:rPr lang="ru-RU" sz="2000" b="1" dirty="0">
                <a:solidFill>
                  <a:schemeClr val="accent1">
                    <a:lumMod val="75000"/>
                  </a:schemeClr>
                </a:solidFill>
              </a:rPr>
              <a:t>Транспортные расходы по завозу товаров</a:t>
            </a:r>
            <a:r>
              <a:rPr lang="ru-RU" sz="2000" dirty="0"/>
              <a:t>" отражают расходы, связанные с завозом производственных запасов минеральных удобрений, нефтепродуктов, семян, кормов, топлива и т.п.) от поставщиков до баз (складов) кооператива. Сюда включают железнодорожный тариф, водный фрахт, расходы на автомобильные и воздушные перевозки, станционные и портовые сборы, стоимость погрузки и разгрузки производственных запасов (товаров) на станциях и пристанях и т.п. На стоимость транспортных расходов по завозу товаров согласно счетам - поставщиков и подрядчиков дебетуют счет 44 "Расходы на продажу" и кредитуют счет 60 "Расчеты с поставщиками и подрядчиками" - без налога на добавленную стоимость.</a:t>
            </a:r>
          </a:p>
          <a:p>
            <a:r>
              <a:rPr lang="ru-RU" sz="2000" dirty="0"/>
              <a:t>На сумму НДС дебетуют счет 19 "Налог на добавленную стоимость по приобретенным ценностям" и кредитуют счет 60.</a:t>
            </a:r>
          </a:p>
          <a:p>
            <a:r>
              <a:rPr lang="ru-RU" sz="2000" dirty="0"/>
              <a:t>При транспортировке завозимых товаров транспортными средствами кооператива дебетуют счет 44 и кредитуют счет 23 "Вспомогательные производства".</a:t>
            </a:r>
          </a:p>
          <a:p>
            <a:r>
              <a:rPr lang="ru-RU" sz="2000" dirty="0"/>
              <a:t>Расходы по завозу товаров ведут в разрезе основных видов товара: а) минеральные удобрения и средства защиты растений и животных от болезней; б) нефтепродукты; в) корма и семена; г) известковые и гипсовые удобрения; д) запасные части и ремонтные материалы; е) строительные материалы и оборудование; ж) прочие товары.</a:t>
            </a:r>
            <a:endParaRPr lang="ru-RU" sz="2000" dirty="0">
              <a:effectLst/>
            </a:endParaRPr>
          </a:p>
        </p:txBody>
      </p:sp>
    </p:spTree>
    <p:extLst>
      <p:ext uri="{BB962C8B-B14F-4D97-AF65-F5344CB8AC3E}">
        <p14:creationId xmlns:p14="http://schemas.microsoft.com/office/powerpoint/2010/main" val="1239326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76405" y="1225689"/>
            <a:ext cx="10822487" cy="5632311"/>
          </a:xfrm>
          <a:prstGeom prst="rect">
            <a:avLst/>
          </a:prstGeom>
        </p:spPr>
        <p:txBody>
          <a:bodyPr wrap="square">
            <a:spAutoFit/>
          </a:bodyPr>
          <a:lstStyle/>
          <a:p>
            <a:r>
              <a:rPr lang="ru-RU" sz="2000" dirty="0"/>
              <a:t>По статье "</a:t>
            </a:r>
            <a:r>
              <a:rPr lang="ru-RU" sz="2000" b="1" u="sng" dirty="0">
                <a:solidFill>
                  <a:schemeClr val="accent2">
                    <a:lumMod val="75000"/>
                  </a:schemeClr>
                </a:solidFill>
              </a:rPr>
              <a:t>Расходы по хранению товаров</a:t>
            </a:r>
            <a:r>
              <a:rPr lang="ru-RU" sz="2000" dirty="0"/>
              <a:t>" учитывают расходы, связанные с хранением, подработкой, сортировкой и реализацией товаров, содержанием инвентаря, включая арендную плату за аренду складских помещений и другие аналогичные расходы.</a:t>
            </a:r>
          </a:p>
          <a:p>
            <a:r>
              <a:rPr lang="ru-RU" sz="2000" dirty="0"/>
              <a:t>На эти расходы дебетуют счет 44 "Расходы на продажу" и кредитуют счета: 10 "Материалы", 23 "Вспомогательные производства", 76 "Расчеты с разными дебиторами и кредиторами" и др.</a:t>
            </a:r>
          </a:p>
          <a:p>
            <a:r>
              <a:rPr lang="ru-RU" sz="2000" dirty="0"/>
              <a:t>На статью "Содержание основных средств" включают затраты, связанные с содержанием основных средств: складов и хранилищ для хранения минеральных удобрений, кормов, семян, запасных частей и ремонтных материалов; резервуаров для хранения нефтепродуктов; оборудованных площадок с твердым покрытием для хранения сельскохозяйственной техники и оборудования.</a:t>
            </a:r>
          </a:p>
          <a:p>
            <a:r>
              <a:rPr lang="ru-RU" sz="2000" dirty="0"/>
              <a:t>В стоимость ремонта основных средств включают стоимость строительных материалов, израсходованных на ремонт складов и хранилищ; запасных частей и ремонтных материалов, израсходованных на ремонт транспортных средств и подъемного оборудования. Ремонт основных средств может производиться как хозяйственным способом, так и подрядным способом.</a:t>
            </a:r>
            <a:endParaRPr lang="ru-RU" sz="2000" dirty="0">
              <a:effectLst/>
            </a:endParaRPr>
          </a:p>
        </p:txBody>
      </p:sp>
    </p:spTree>
    <p:extLst>
      <p:ext uri="{BB962C8B-B14F-4D97-AF65-F5344CB8AC3E}">
        <p14:creationId xmlns:p14="http://schemas.microsoft.com/office/powerpoint/2010/main" val="32112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6034" y="755373"/>
            <a:ext cx="9274343" cy="5078313"/>
          </a:xfrm>
          <a:prstGeom prst="rect">
            <a:avLst/>
          </a:prstGeom>
        </p:spPr>
        <p:txBody>
          <a:bodyPr wrap="square">
            <a:spAutoFit/>
          </a:bodyPr>
          <a:lstStyle/>
          <a:p>
            <a:pPr algn="just"/>
            <a:r>
              <a:rPr lang="ru-RU" dirty="0">
                <a:latin typeface="Arial"/>
              </a:rPr>
              <a:t>Исходя из </a:t>
            </a:r>
            <a:r>
              <a:rPr lang="ru-RU" dirty="0">
                <a:latin typeface="Arial"/>
                <a:hlinkClick r:id="rId2"/>
              </a:rPr>
              <a:t>части 4 статьи 9 Федерального закона N 402-ФЗ первичные учетные документы составляются по формам, утвержденным руководителем экономического субъекта. При этом каждый первичный учетный документ должен содержать все обязательные реквизиты, установленные </a:t>
            </a:r>
            <a:r>
              <a:rPr lang="ru-RU" dirty="0">
                <a:latin typeface="Arial"/>
                <a:hlinkClick r:id="rId3"/>
              </a:rPr>
              <a:t>частью 2 статьи 9 Федерального закона N 402-ФЗ.</a:t>
            </a:r>
          </a:p>
          <a:p>
            <a:pPr algn="just"/>
            <a:endParaRPr lang="ru-RU" dirty="0" smtClean="0">
              <a:latin typeface="Arial"/>
            </a:endParaRPr>
          </a:p>
          <a:p>
            <a:pPr algn="just"/>
            <a:r>
              <a:rPr lang="ru-RU" dirty="0" smtClean="0">
                <a:latin typeface="Arial"/>
              </a:rPr>
              <a:t>С </a:t>
            </a:r>
            <a:r>
              <a:rPr lang="ru-RU" dirty="0">
                <a:latin typeface="Arial"/>
              </a:rPr>
              <a:t>1 января 2013 г. формы первичных учетных документов, содержащиеся в альбомах унифицированных форм первичной учетной документации, не являются обязательными к применению. Вместе с тем обязательными к применению продолжают оставаться формы документов, используемых в качестве первичных учетных документов, установленные уполномоченными органами в соответствии и на основании других федеральных законов (например, кассовые документы).</a:t>
            </a:r>
          </a:p>
          <a:p>
            <a:pPr algn="just"/>
            <a:endParaRPr lang="ru-RU" dirty="0" smtClean="0">
              <a:latin typeface="Arial"/>
            </a:endParaRPr>
          </a:p>
          <a:p>
            <a:pPr algn="just"/>
            <a:r>
              <a:rPr lang="ru-RU" dirty="0" smtClean="0">
                <a:latin typeface="Arial"/>
              </a:rPr>
              <a:t>Исходя </a:t>
            </a:r>
            <a:r>
              <a:rPr lang="ru-RU" dirty="0">
                <a:latin typeface="Arial"/>
              </a:rPr>
              <a:t>из </a:t>
            </a:r>
            <a:r>
              <a:rPr lang="ru-RU" dirty="0">
                <a:latin typeface="Arial"/>
                <a:hlinkClick r:id="rId4"/>
              </a:rPr>
              <a:t>части 1 статьи 7 и </a:t>
            </a:r>
            <a:r>
              <a:rPr lang="ru-RU" dirty="0">
                <a:latin typeface="Arial"/>
                <a:hlinkClick r:id="rId5"/>
              </a:rPr>
              <a:t>статьи 9 Федерального закона N 402-ФЗ руководителем экономического субъекта определяется также состав первичных учетных документов, применяемых для оформления фактов хозяйственной жизни экономического субъекта, и перечень лиц, имеющих право подписи первичных учетных </a:t>
            </a:r>
            <a:r>
              <a:rPr lang="ru-RU" dirty="0" smtClean="0">
                <a:latin typeface="Arial"/>
                <a:hlinkClick r:id="rId5"/>
              </a:rPr>
              <a:t>документов.</a:t>
            </a:r>
            <a:endParaRPr lang="ru-RU" dirty="0">
              <a:latin typeface="Arial"/>
              <a:hlinkClick r:id="rId5"/>
            </a:endParaRPr>
          </a:p>
        </p:txBody>
      </p:sp>
    </p:spTree>
    <p:extLst>
      <p:ext uri="{BB962C8B-B14F-4D97-AF65-F5344CB8AC3E}">
        <p14:creationId xmlns:p14="http://schemas.microsoft.com/office/powerpoint/2010/main" val="1874717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730" y="150497"/>
            <a:ext cx="11561522" cy="6863417"/>
          </a:xfrm>
          <a:prstGeom prst="rect">
            <a:avLst/>
          </a:prstGeom>
        </p:spPr>
        <p:txBody>
          <a:bodyPr wrap="square">
            <a:spAutoFit/>
          </a:bodyPr>
          <a:lstStyle/>
          <a:p>
            <a:r>
              <a:rPr lang="ru-RU" sz="2000" dirty="0"/>
              <a:t>При учете затрат на содержание основных средств используют следующие счета бухгалтерского учета: дебет счета 44 "Расходы на продукцию", кредит счетов: 70 "Расчеты с персоналом по оплате труда" - на сумму начисленной оплаты труда на ремонте и содержании основных средств; 69 "Расчеты по социальному страхованию" - на сумму отчислений на социальные нужды с вышеуказанной оплаты труда; 10 "Материалы" - на стоимость израсходованных на ремонт строительных и ремонтных материалов, запасных частей и других материальных ценностей; 02 "Амортизация основных средств" - на сумму начисленных амортизационных отчислений; 60 "Расчеты с поставщиками и подрядчиками" - стоимость ремонта основных средств, произведенного подрядным способом (на сумму НДС дебетуют счет 19 и кредитуют счет 60) и др.</a:t>
            </a:r>
          </a:p>
          <a:p>
            <a:r>
              <a:rPr lang="ru-RU" sz="2000" dirty="0"/>
              <a:t>По статье "</a:t>
            </a:r>
            <a:r>
              <a:rPr lang="ru-RU" sz="2000" b="1" u="sng" dirty="0">
                <a:solidFill>
                  <a:schemeClr val="accent2">
                    <a:lumMod val="75000"/>
                  </a:schemeClr>
                </a:solidFill>
              </a:rPr>
              <a:t>Работы и услуги</a:t>
            </a:r>
            <a:r>
              <a:rPr lang="ru-RU" sz="2000" dirty="0"/>
              <a:t>" отражают затраты на выполненные работы и оказанные услуги своими вспомогательными производствами и сторонними организациями по обеспечению складских помещений электроосвещением, отоплением и т.п. В эту статью включают и расходы по перемещению (транспортировке) товаров внутри складов и хранилищ.</a:t>
            </a:r>
          </a:p>
          <a:p>
            <a:r>
              <a:rPr lang="ru-RU" sz="2000" dirty="0"/>
              <a:t>На затраты работ и услуг, выполненных своими вспомогательными производствами, дебетуют счет 44 "Расходы на продажу" и кредитуют счет 23 "Вспомогательные производства". При выполнении этих работ и услуг сторонними организациями дебетуют счет 44 без НДС и на сумму НДС счет 19 "Налог на добавленную стоимость по приобретенным ценностям" и кредитуют счет 60 "Расчеты с поставщиками и подрядчиками".</a:t>
            </a:r>
            <a:endParaRPr lang="ru-RU" sz="2000" dirty="0">
              <a:effectLst/>
            </a:endParaRPr>
          </a:p>
        </p:txBody>
      </p:sp>
    </p:spTree>
    <p:extLst>
      <p:ext uri="{BB962C8B-B14F-4D97-AF65-F5344CB8AC3E}">
        <p14:creationId xmlns:p14="http://schemas.microsoft.com/office/powerpoint/2010/main" val="2681734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1457" y="877007"/>
            <a:ext cx="11085534" cy="5355312"/>
          </a:xfrm>
          <a:prstGeom prst="rect">
            <a:avLst/>
          </a:prstGeom>
        </p:spPr>
        <p:txBody>
          <a:bodyPr wrap="square">
            <a:spAutoFit/>
          </a:bodyPr>
          <a:lstStyle/>
          <a:p>
            <a:r>
              <a:rPr lang="ru-RU" dirty="0"/>
              <a:t>- По статье "</a:t>
            </a:r>
            <a:r>
              <a:rPr lang="ru-RU" b="1" u="sng" dirty="0">
                <a:solidFill>
                  <a:schemeClr val="accent2">
                    <a:lumMod val="75000"/>
                  </a:schemeClr>
                </a:solidFill>
              </a:rPr>
              <a:t>Организация снабжения и управления</a:t>
            </a:r>
            <a:r>
              <a:rPr lang="ru-RU" dirty="0"/>
              <a:t>" учитывают: оплату труда с отчислениями на социальные нужды административно-управленческого персонала кооператива, расходы на командировки и служебные разъезды; конторские, типографские, почтово-телеграфные расходы; затраты на ремонт основных средств общехозяйственного назначения, включая начисления по ним амортизации (офисы, легковые автомобили, хозяйственный инвентарь и т.п.); расходы на противопожарные мероприятия, охрану труда и технику безопасности и др.</a:t>
            </a:r>
          </a:p>
          <a:p>
            <a:r>
              <a:rPr lang="ru-RU" dirty="0"/>
              <a:t>- В кооперативах, занимающихся одним видом деятельности - снабжением сельскохозяйственных товаропроизводителей средствами производства, общехозяйственные расходы на счет 26 не учитываются, а находят отражение по отдельной вышеуказанной статье на счете 44 "Расходы на продажу".</a:t>
            </a:r>
          </a:p>
          <a:p>
            <a:r>
              <a:rPr lang="ru-RU" dirty="0"/>
              <a:t>На сумму начисленной оплаты труда административно-управленческого персонала дебетуют счет 44 "Расходы на продажу" и кредитуют 70 "Расчеты с персоналом по оплате труда", а на сумму отчислений на социальные нужды с этой оплаты труда дебетуют счет 44 и кредитуют счет 69 "Расчеты по социальному страхованию и обеспечению".</a:t>
            </a:r>
          </a:p>
          <a:p>
            <a:r>
              <a:rPr lang="ru-RU" dirty="0"/>
              <a:t>- На другие расходы общехозяйственного значения дебетуют счет 44 и кредитуют счета: 71 "Расчеты с подотчетными лицами" - на сумму командировочных и других расходов, производственных подотчетными лицами; 76 "Расчеты с разными дебиторами и кредиторами" - на сумму почтово-телеграфных расходов, охрану офиса вневедомственной охраной и т.п.;</a:t>
            </a:r>
            <a:endParaRPr lang="ru-RU" dirty="0">
              <a:effectLst/>
            </a:endParaRPr>
          </a:p>
        </p:txBody>
      </p:sp>
    </p:spTree>
    <p:extLst>
      <p:ext uri="{BB962C8B-B14F-4D97-AF65-F5344CB8AC3E}">
        <p14:creationId xmlns:p14="http://schemas.microsoft.com/office/powerpoint/2010/main" val="2115246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353" y="1830970"/>
            <a:ext cx="10584494" cy="3693319"/>
          </a:xfrm>
          <a:prstGeom prst="rect">
            <a:avLst/>
          </a:prstGeom>
        </p:spPr>
        <p:txBody>
          <a:bodyPr wrap="square">
            <a:spAutoFit/>
          </a:bodyPr>
          <a:lstStyle/>
          <a:p>
            <a:r>
              <a:rPr lang="ru-RU" dirty="0"/>
              <a:t>Сельскохозяйственный снабженческий кооператив составляет годовую смету издержек обращения. Бухгалтерский учет издержек обращения должен обеспечить: постоянный контроль за соблюдением смет издержек обращения; своевременное, полное и достоверное отражение в учете фактических затрат, связанных с приобретением, хранением и реализацией товаров; проверку исполнения смет и выявления резервов для сокращения издержек обращения.</a:t>
            </a:r>
          </a:p>
          <a:p>
            <a:r>
              <a:rPr lang="ru-RU" dirty="0"/>
              <a:t>- Издержки обращения, учтенные на счете 44, за исключением расходов по завозу, относящихся к остатку нереализованных товаров, списывают ежемесячно со счета N 44 (по кредиту счетов) в дебет счета 90 "Продажа".</a:t>
            </a:r>
          </a:p>
          <a:p>
            <a:r>
              <a:rPr lang="ru-RU" dirty="0"/>
              <a:t>- Размер издержек обращения, связанных с завозом товаров, относящихся к остатку нереализованных товаров на конец месяца (или года), исчисляют по среднему проценту издержек обращения по завозу товаров за отчетный месяц (а при составлении годового отчета за декабрь) с учетом переходящего остатка на начало этого месяца.</a:t>
            </a:r>
            <a:endParaRPr lang="ru-RU" dirty="0">
              <a:effectLst/>
            </a:endParaRPr>
          </a:p>
        </p:txBody>
      </p:sp>
    </p:spTree>
    <p:extLst>
      <p:ext uri="{BB962C8B-B14F-4D97-AF65-F5344CB8AC3E}">
        <p14:creationId xmlns:p14="http://schemas.microsoft.com/office/powerpoint/2010/main" val="1853305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4608" y="1022637"/>
            <a:ext cx="10008296" cy="4524315"/>
          </a:xfrm>
          <a:prstGeom prst="rect">
            <a:avLst/>
          </a:prstGeom>
        </p:spPr>
        <p:txBody>
          <a:bodyPr wrap="square">
            <a:spAutoFit/>
          </a:bodyPr>
          <a:lstStyle/>
          <a:p>
            <a:r>
              <a:rPr lang="ru-RU" b="1" u="sng" dirty="0">
                <a:solidFill>
                  <a:schemeClr val="accent2">
                    <a:lumMod val="75000"/>
                  </a:schemeClr>
                </a:solidFill>
              </a:rPr>
              <a:t>Пример</a:t>
            </a:r>
            <a:r>
              <a:rPr lang="ru-RU" dirty="0">
                <a:solidFill>
                  <a:schemeClr val="accent2">
                    <a:lumMod val="75000"/>
                  </a:schemeClr>
                </a:solidFill>
              </a:rPr>
              <a:t> </a:t>
            </a:r>
            <a:r>
              <a:rPr lang="ru-RU" dirty="0"/>
              <a:t>определения издержек обращения, связанных с завозом товаров на конец года (цифры условные).</a:t>
            </a:r>
          </a:p>
          <a:p>
            <a:r>
              <a:rPr lang="ru-RU" dirty="0"/>
              <a:t>1. Сумма издержек обращения по завозу товаров, относящихся к остатку товаров на складах по состоянию на 01.12.99 - 50000 руб.</a:t>
            </a:r>
          </a:p>
          <a:p>
            <a:r>
              <a:rPr lang="ru-RU" dirty="0"/>
              <a:t>2. Расходы по завозу товаров за декабрь 1999 года - 600000 руб.</a:t>
            </a:r>
          </a:p>
          <a:p>
            <a:r>
              <a:rPr lang="ru-RU" dirty="0"/>
              <a:t>Итого расходов по завозу - 650000 руб.</a:t>
            </a:r>
          </a:p>
          <a:p>
            <a:r>
              <a:rPr lang="ru-RU" dirty="0"/>
              <a:t>3. Реализовано товаров за декабрь 1999 года в ценах поставщиков, стоимость которых отражена по дебету счета 90 "Продажи" и по кредиту счета 41 "Товары", субсчет "Товары на складах, базах и овощехранилищах" - 14750000 руб.</a:t>
            </a:r>
          </a:p>
          <a:p>
            <a:r>
              <a:rPr lang="ru-RU" dirty="0"/>
              <a:t>4. Остаток товаров на складах и базах на 1 января 2000 года, числящихся на счете 41 "Товары", - 1500000 руб. Итого (строки 3 + 4) - 16250 000 руб.</a:t>
            </a:r>
          </a:p>
          <a:p>
            <a:r>
              <a:rPr lang="ru-RU" dirty="0"/>
              <a:t>Декабрь 1999 г. (650 000 : 16250 000 x 100) - 4,0%.</a:t>
            </a:r>
          </a:p>
          <a:p>
            <a:r>
              <a:rPr lang="ru-RU" dirty="0"/>
              <a:t>5. Сумма издержек обращения по завозу товаров, относящихся к остатку товаров на 1 января 2000 года, составит (1500000 x 4% : 100).</a:t>
            </a:r>
          </a:p>
          <a:p>
            <a:r>
              <a:rPr lang="ru-RU" dirty="0"/>
              <a:t>Эта сумма должна быть присоединена в балансе к стоимости товаров, учитываемых на счете 41, и показана по строке 214 оборотных активов - 60000 руб.</a:t>
            </a:r>
            <a:endParaRPr lang="ru-RU" dirty="0">
              <a:effectLst/>
            </a:endParaRPr>
          </a:p>
        </p:txBody>
      </p:sp>
    </p:spTree>
    <p:extLst>
      <p:ext uri="{BB962C8B-B14F-4D97-AF65-F5344CB8AC3E}">
        <p14:creationId xmlns:p14="http://schemas.microsoft.com/office/powerpoint/2010/main" val="1351427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1769" y="612845"/>
            <a:ext cx="10471759" cy="5632311"/>
          </a:xfrm>
          <a:prstGeom prst="rect">
            <a:avLst/>
          </a:prstGeom>
        </p:spPr>
        <p:txBody>
          <a:bodyPr wrap="square">
            <a:spAutoFit/>
          </a:bodyPr>
          <a:lstStyle/>
          <a:p>
            <a:r>
              <a:rPr lang="ru-RU" sz="2400" dirty="0"/>
              <a:t>Для покрытия расходов (издержек обращения), связанных с осуществлением снабженческой деятельности, кооперативы на реализуемые товары производят </a:t>
            </a:r>
            <a:r>
              <a:rPr lang="ru-RU" sz="2400" b="1" u="sng" dirty="0">
                <a:solidFill>
                  <a:schemeClr val="accent2">
                    <a:lumMod val="75000"/>
                  </a:schemeClr>
                </a:solidFill>
              </a:rPr>
              <a:t>наложения (торговые наценки). </a:t>
            </a:r>
            <a:r>
              <a:rPr lang="ru-RU" sz="2400" dirty="0"/>
              <a:t>Эти наложения (торговые наценки) устанавливаются общим собранием членов кооператива (собранием уполномоченных) в процентах от стоимости отпущенных сельскохозяйственным товаропроизводителям и другим покупателям товаров по ценам поставщиков, т.е. ценам приобретения.</a:t>
            </a:r>
          </a:p>
          <a:p>
            <a:r>
              <a:rPr lang="ru-RU" sz="2400" dirty="0"/>
              <a:t>Сумма наценок на товары, полученная с покупателей, составляет валовой (общий) доход кооператива от снабженческой деятельности. Сопоставляя суммы полученных наценок (валового дохода) на реализованные товары с суммой издержек обращения за этот же отчетный период, определяют финансовый результат (прибыль или убыток) от реализации товаров (средств производства).</a:t>
            </a:r>
            <a:endParaRPr lang="ru-RU" sz="2400" dirty="0">
              <a:effectLst/>
            </a:endParaRPr>
          </a:p>
        </p:txBody>
      </p:sp>
    </p:spTree>
    <p:extLst>
      <p:ext uri="{BB962C8B-B14F-4D97-AF65-F5344CB8AC3E}">
        <p14:creationId xmlns:p14="http://schemas.microsoft.com/office/powerpoint/2010/main" val="1264381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937" y="-3503"/>
            <a:ext cx="11198268" cy="6740307"/>
          </a:xfrm>
          <a:prstGeom prst="rect">
            <a:avLst/>
          </a:prstGeom>
        </p:spPr>
        <p:txBody>
          <a:bodyPr wrap="square">
            <a:spAutoFit/>
          </a:bodyPr>
          <a:lstStyle/>
          <a:p>
            <a:r>
              <a:rPr lang="ru-RU" dirty="0"/>
              <a:t>Поясним это на следующем примере (цифры условные):</a:t>
            </a:r>
          </a:p>
          <a:p>
            <a:r>
              <a:rPr lang="ru-RU" dirty="0"/>
              <a:t>1. Расходы по завозу товаров, относящихся к остатку товаров на складах на 01.12.99 составили 50000 руб.</a:t>
            </a:r>
          </a:p>
          <a:p>
            <a:r>
              <a:rPr lang="ru-RU" dirty="0"/>
              <a:t>2. Расходы по завозу товаров за декабрь 1999 года - 600000 руб.</a:t>
            </a:r>
          </a:p>
          <a:p>
            <a:r>
              <a:rPr lang="ru-RU" dirty="0"/>
              <a:t>3. Расходы по завозу товаров, относящихся к остатку товаров на складах на 1 января 2000 г. (согласно вышеуказанному расчету) составили 60000 руб.</a:t>
            </a:r>
          </a:p>
          <a:p>
            <a:r>
              <a:rPr lang="ru-RU" dirty="0"/>
              <a:t>4. Расходы на оплату труда с отчислениями за декабрь 1999 г. - 250 тыс. руб.</a:t>
            </a:r>
          </a:p>
          <a:p>
            <a:r>
              <a:rPr lang="ru-RU" dirty="0"/>
              <a:t>5. Расходы по хранению товаров за декабрь 1999 г. - 300 000 руб.</a:t>
            </a:r>
          </a:p>
          <a:p>
            <a:r>
              <a:rPr lang="ru-RU" dirty="0"/>
              <a:t>6. Расходы по содержанию основных средств за декабрь 1999 г. - 100000 руб.</a:t>
            </a:r>
          </a:p>
          <a:p>
            <a:r>
              <a:rPr lang="ru-RU" dirty="0"/>
              <a:t>7. Стоимость работ и услуг за декабрь 1999 г. - 50 000 руб.</a:t>
            </a:r>
          </a:p>
          <a:p>
            <a:r>
              <a:rPr lang="ru-RU" dirty="0"/>
              <a:t>8. Расходы на организацию снабжения и управления за декабрь 1999 г. - 160 000 руб.</a:t>
            </a:r>
          </a:p>
          <a:p>
            <a:r>
              <a:rPr lang="ru-RU" dirty="0"/>
              <a:t>9. Прочие затраты за декабрь 1999 г. - 25 000 руб.</a:t>
            </a:r>
          </a:p>
          <a:p>
            <a:r>
              <a:rPr lang="ru-RU" dirty="0"/>
              <a:t>Итого издержек обращения за декабрь 1999 г., отнесенных в дебет счета 90 "Продажа" кредита счета 44 "Расходы на продажу" (строки 1 + 2 + 3 + 4 + 5 + 6 + 7 + 8 + 9).</a:t>
            </a:r>
          </a:p>
          <a:p>
            <a:r>
              <a:rPr lang="ru-RU" dirty="0"/>
              <a:t>10. Валовой доход от реализации товаров за декабрь 1999 г. составит (14750000 стоимость реализованного товара x 12% : 100 - 1770 000 руб.</a:t>
            </a:r>
          </a:p>
          <a:p>
            <a:r>
              <a:rPr lang="ru-RU" dirty="0"/>
              <a:t>11. Сумма наценок на товары в размере 12% установлена общим собранием кооператива.</a:t>
            </a:r>
          </a:p>
          <a:p>
            <a:r>
              <a:rPr lang="ru-RU" dirty="0"/>
              <a:t>12. В счетах-фактурах, предъявленных кооперативом покупателям, будет указана стоимость товара 14750 000 рублей, наценок на товары 12% - 17770 000, налог на добавленную стоимость 20% - 3104 000 руб., всего на сумму 19624000 рублей, которая будет отнесена в дебет счета 62 "Расчеты с покупателями и заказчиками" с кредита счета 90 "Продажа". Сумма налога на добавленную стоимость - 3104000 руб. будет отнесена на дебет счета 90 с кредита счета 68 "Расчеты по налогам и сборам", субсчет "Расчеты по налогу на добавленную стоимость".</a:t>
            </a:r>
            <a:endParaRPr lang="ru-RU" dirty="0">
              <a:effectLst/>
            </a:endParaRPr>
          </a:p>
        </p:txBody>
      </p:sp>
    </p:spTree>
    <p:extLst>
      <p:ext uri="{BB962C8B-B14F-4D97-AF65-F5344CB8AC3E}">
        <p14:creationId xmlns:p14="http://schemas.microsoft.com/office/powerpoint/2010/main" val="292473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96855" y="2228672"/>
            <a:ext cx="8112690" cy="1754326"/>
          </a:xfrm>
          <a:prstGeom prst="rect">
            <a:avLst/>
          </a:prstGeom>
        </p:spPr>
        <p:txBody>
          <a:bodyPr wrap="square">
            <a:spAutoFit/>
          </a:bodyPr>
          <a:lstStyle/>
          <a:p>
            <a:pPr algn="ctr"/>
            <a:r>
              <a:rPr lang="ru-RU" sz="3600" b="1" dirty="0" smtClean="0">
                <a:latin typeface="Times New Roman" panose="02020603050405020304" pitchFamily="18" charset="0"/>
                <a:cs typeface="Times New Roman" panose="02020603050405020304" pitchFamily="18" charset="0"/>
              </a:rPr>
              <a:t>Вопрос 4. Учет </a:t>
            </a:r>
            <a:r>
              <a:rPr lang="ru-RU" sz="3600" b="1" dirty="0">
                <a:latin typeface="Times New Roman" panose="02020603050405020304" pitchFamily="18" charset="0"/>
                <a:cs typeface="Times New Roman" panose="02020603050405020304" pitchFamily="18" charset="0"/>
              </a:rPr>
              <a:t>деятельности животноводческих, садоводческих, огороднических кооперативов</a:t>
            </a:r>
            <a:endParaRPr lang="ru-RU" sz="3600" dirty="0"/>
          </a:p>
        </p:txBody>
      </p:sp>
    </p:spTree>
    <p:extLst>
      <p:ext uri="{BB962C8B-B14F-4D97-AF65-F5344CB8AC3E}">
        <p14:creationId xmlns:p14="http://schemas.microsoft.com/office/powerpoint/2010/main" val="171476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6302" y="495768"/>
            <a:ext cx="10897644" cy="6370975"/>
          </a:xfrm>
          <a:prstGeom prst="rect">
            <a:avLst/>
          </a:prstGeom>
        </p:spPr>
        <p:txBody>
          <a:bodyPr wrap="square">
            <a:spAutoFit/>
          </a:bodyPr>
          <a:lstStyle/>
          <a:p>
            <a:r>
              <a:rPr lang="ru-RU" sz="2400" dirty="0"/>
              <a:t>Садоводческие, огороднические и животноводческие кооперативы образуются для оказания комплекса услуг по производству, переработке и сбыту продукции растениеводства и животноводства.</a:t>
            </a:r>
          </a:p>
          <a:p>
            <a:r>
              <a:rPr lang="ru-RU" sz="2400" dirty="0"/>
              <a:t>Эти кооперативы по определению Федерального </a:t>
            </a:r>
            <a:r>
              <a:rPr lang="ru-RU" sz="2400" dirty="0">
                <a:hlinkClick r:id="rId2"/>
              </a:rPr>
              <a:t>закона</a:t>
            </a:r>
            <a:r>
              <a:rPr lang="ru-RU" sz="2400" dirty="0"/>
              <a:t> "О сельскохозяйственной кооперации" от 08.12.95 N 193-ФЗ относятся к некоммерческим сельскохозяйственным потребительским кооперативам. Они, как правило, имеют небольшую численность работающих и незначительное количество хозяйственных бухгалтерских операций (не более 100 операций в месяц).</a:t>
            </a:r>
          </a:p>
          <a:p>
            <a:r>
              <a:rPr lang="ru-RU" sz="2400" dirty="0">
                <a:hlinkClick r:id="rId3"/>
              </a:rPr>
              <a:t>Приказом</a:t>
            </a:r>
            <a:r>
              <a:rPr lang="ru-RU" sz="2400" dirty="0"/>
              <a:t> Министерства финансов Российской Федерации от 21.12.98 N 64н "О типовых рекомендациях по организации бухгалтерского учета для субъектов малого предпринимательства" для малых предприятий рекомендована упрощенная форма бухгалтерского учета. По этой упрощенной сокращенной форме учета могут вести учет и садоводческие, огороднические и животноводческие кооперативы.</a:t>
            </a:r>
            <a:endParaRPr lang="ru-RU" sz="2400" dirty="0">
              <a:effectLst/>
            </a:endParaRPr>
          </a:p>
        </p:txBody>
      </p:sp>
    </p:spTree>
    <p:extLst>
      <p:ext uri="{BB962C8B-B14F-4D97-AF65-F5344CB8AC3E}">
        <p14:creationId xmlns:p14="http://schemas.microsoft.com/office/powerpoint/2010/main" val="42543240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937" y="612845"/>
            <a:ext cx="10584493" cy="5632311"/>
          </a:xfrm>
          <a:prstGeom prst="rect">
            <a:avLst/>
          </a:prstGeom>
        </p:spPr>
        <p:txBody>
          <a:bodyPr wrap="square">
            <a:spAutoFit/>
          </a:bodyPr>
          <a:lstStyle/>
          <a:p>
            <a:r>
              <a:rPr lang="ru-RU" sz="2400" dirty="0"/>
              <a:t>Садоводческие и огороднические кооперативы на общем собрании кооператива принимают свой Устав, в котором устанавливают размеры вступительного, членского и целевого взносов и сроки их уплаты.</a:t>
            </a:r>
          </a:p>
          <a:p>
            <a:r>
              <a:rPr lang="ru-RU" sz="2400" dirty="0"/>
              <a:t>Например, садоводческий кооператив "Рассвет" установил размер целевых взносов на строительство (водопроводной башни, водопроводной сети по участкам, электролинии передач, трансформаторной будки, подвода электроэнергии к каждому участку, дороги к садоводческому кооперативу и по улицам кооператива, внешнего ограждения кооператива) в размере 5000 рублей. На вступление в кооператив подали заявления 300 человек, и они все приняты в члены кооператива.</a:t>
            </a:r>
          </a:p>
          <a:p>
            <a:r>
              <a:rPr lang="ru-RU" sz="2400" dirty="0"/>
              <a:t>Бухгалтерия кооператива на основании решения общего собрания и устава кооператива должна произвести отражение этих хозяйственных операций на счетах бухгалтерского учета.</a:t>
            </a:r>
            <a:endParaRPr lang="ru-RU" sz="2400" dirty="0">
              <a:effectLst/>
            </a:endParaRPr>
          </a:p>
        </p:txBody>
      </p:sp>
    </p:spTree>
    <p:extLst>
      <p:ext uri="{BB962C8B-B14F-4D97-AF65-F5344CB8AC3E}">
        <p14:creationId xmlns:p14="http://schemas.microsoft.com/office/powerpoint/2010/main" val="3445961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1665" y="506932"/>
            <a:ext cx="10597019" cy="5632311"/>
          </a:xfrm>
          <a:prstGeom prst="rect">
            <a:avLst/>
          </a:prstGeom>
        </p:spPr>
        <p:txBody>
          <a:bodyPr wrap="square">
            <a:spAutoFit/>
          </a:bodyPr>
          <a:lstStyle/>
          <a:p>
            <a:r>
              <a:rPr lang="ru-RU" sz="2000" dirty="0"/>
              <a:t>На сумму причитающихся целевых взносов 1 млн. 500 тыс. руб. (5000 x 300) дебетуют счет 76 "Расчеты с разными дебиторами и кредиторами" лицевые счета членов садоводческого кооператива и кредитуют счет 96 "Целевое финансирование" субсчет "Целевые взносы членов кооператива на строительство объектов основных средств".</a:t>
            </a:r>
          </a:p>
          <a:p>
            <a:r>
              <a:rPr lang="ru-RU" sz="2000" dirty="0"/>
              <a:t>Члены кооператива в отчетном периоде (квартале) внесли в кассу кооператива 1 млн. 200 тыс. руб. На эту сумму дебетуют счет 50 "Касса" и кредитуют счет 76, конкретные счета членов кооператива.</a:t>
            </a:r>
          </a:p>
          <a:p>
            <a:r>
              <a:rPr lang="ru-RU" sz="2000" dirty="0"/>
              <a:t>Кооператив из собранных целевых взносов 800 тыс. рублей внес на свой расчетный счет, находящийся в Сбербанке. На данную сумму дебетуют счет 51 "Расчетные счета" и кредитуют счет 86.</a:t>
            </a:r>
          </a:p>
          <a:p>
            <a:r>
              <a:rPr lang="ru-RU" sz="2000" dirty="0"/>
              <a:t>Кооператив заключил подрядный договор со строительной организацией на строительство водонапорной башни и водопроводной сети на сумму 480 тыс. рублей. Договор утвержден Правлением кооператива. В договоре предусмотрено перечисление аванса в размере 50%, т.е. 240 тыс. руб. Аванс в сумме 240 тыс. руб. перечислен строительной организации. На сумму перечисленного аванса дебетуют счет 60 "Расчеты с поставщиками и подрядчиками" и кредитуют счет 51 "Расчетные счета".</a:t>
            </a:r>
            <a:endParaRPr lang="ru-RU" sz="2000" dirty="0">
              <a:effectLst/>
            </a:endParaRPr>
          </a:p>
        </p:txBody>
      </p:sp>
    </p:spTree>
    <p:extLst>
      <p:ext uri="{BB962C8B-B14F-4D97-AF65-F5344CB8AC3E}">
        <p14:creationId xmlns:p14="http://schemas.microsoft.com/office/powerpoint/2010/main" val="226880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6522" y="271020"/>
            <a:ext cx="10243930" cy="6538649"/>
          </a:xfrm>
          <a:prstGeom prst="rect">
            <a:avLst/>
          </a:prstGeom>
        </p:spPr>
        <p:txBody>
          <a:bodyPr wrap="square">
            <a:spAutoFit/>
          </a:bodyPr>
          <a:lstStyle/>
          <a:p>
            <a:pPr indent="342900" algn="just">
              <a:lnSpc>
                <a:spcPct val="107000"/>
              </a:lnSpc>
              <a:spcBef>
                <a:spcPts val="1100"/>
              </a:spcBef>
              <a:spcAft>
                <a:spcPts val="0"/>
              </a:spcAft>
            </a:pPr>
            <a:r>
              <a:rPr lang="ru-RU" sz="2400" dirty="0">
                <a:latin typeface="Calibri" panose="020F0502020204030204" pitchFamily="34" charset="0"/>
                <a:ea typeface="Calibri" panose="020F0502020204030204" pitchFamily="34" charset="0"/>
                <a:cs typeface="Calibri" panose="020F0502020204030204" pitchFamily="34" charset="0"/>
              </a:rPr>
              <a:t>Следует обратить внимание, что с 1 января 2014 г. в </a:t>
            </a:r>
            <a:r>
              <a:rPr lang="ru-RU" sz="24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ч. 1 ст. 9</a:t>
            </a:r>
            <a:r>
              <a:rPr lang="ru-RU" sz="2400" dirty="0">
                <a:latin typeface="Calibri" panose="020F0502020204030204" pitchFamily="34" charset="0"/>
                <a:ea typeface="Calibri" panose="020F0502020204030204" pitchFamily="34" charset="0"/>
                <a:cs typeface="Calibri" panose="020F0502020204030204" pitchFamily="34" charset="0"/>
              </a:rPr>
              <a:t> Закона N 402-ФЗ уточнено: не допускается принятие к бухгалтерскому учету документов, которыми оформляются не имевшие места факты хозяйственной жизни, в том числе лежащие в основе мнимых и притворных сделок. </a:t>
            </a:r>
            <a:endParaRPr lang="ru-RU" sz="2400" dirty="0" smtClean="0">
              <a:latin typeface="Calibri" panose="020F0502020204030204" pitchFamily="34" charset="0"/>
              <a:ea typeface="Calibri" panose="020F0502020204030204" pitchFamily="34" charset="0"/>
              <a:cs typeface="Calibri" panose="020F0502020204030204" pitchFamily="34" charset="0"/>
            </a:endParaRPr>
          </a:p>
          <a:p>
            <a:pPr indent="342900" algn="just">
              <a:lnSpc>
                <a:spcPct val="107000"/>
              </a:lnSpc>
              <a:spcBef>
                <a:spcPts val="1100"/>
              </a:spcBef>
              <a:spcAft>
                <a:spcPts val="0"/>
              </a:spcAft>
            </a:pPr>
            <a:r>
              <a:rPr lang="ru-RU" sz="2400" dirty="0" smtClean="0">
                <a:latin typeface="Calibri" panose="020F0502020204030204" pitchFamily="34" charset="0"/>
                <a:ea typeface="Calibri" panose="020F0502020204030204" pitchFamily="34" charset="0"/>
                <a:cs typeface="Calibri" panose="020F0502020204030204" pitchFamily="34" charset="0"/>
              </a:rPr>
              <a:t>Определения </a:t>
            </a:r>
            <a:r>
              <a:rPr lang="ru-RU" sz="2400" dirty="0">
                <a:latin typeface="Calibri" panose="020F0502020204030204" pitchFamily="34" charset="0"/>
                <a:ea typeface="Calibri" panose="020F0502020204030204" pitchFamily="34" charset="0"/>
                <a:cs typeface="Calibri" panose="020F0502020204030204" pitchFamily="34" charset="0"/>
              </a:rPr>
              <a:t>понятий мнимых и притворных объектов бухгалтерского учета содержатся в </a:t>
            </a:r>
            <a:r>
              <a:rPr lang="ru-RU" sz="24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ч. 2 ст. 10</a:t>
            </a:r>
            <a:r>
              <a:rPr lang="ru-RU" sz="2400" dirty="0">
                <a:latin typeface="Calibri" panose="020F0502020204030204" pitchFamily="34" charset="0"/>
                <a:ea typeface="Calibri" panose="020F0502020204030204" pitchFamily="34" charset="0"/>
                <a:cs typeface="Calibri" panose="020F0502020204030204" pitchFamily="34" charset="0"/>
              </a:rPr>
              <a:t> Закона N 402-ФЗ. Кроме того, с указанной даты вступило в силу включенное в </a:t>
            </a:r>
            <a:r>
              <a:rPr lang="ru-RU" sz="2400"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ч. 3 ст. 9</a:t>
            </a:r>
            <a:r>
              <a:rPr lang="ru-RU" sz="2400" dirty="0">
                <a:latin typeface="Calibri" panose="020F0502020204030204" pitchFamily="34" charset="0"/>
                <a:ea typeface="Calibri" panose="020F0502020204030204" pitchFamily="34" charset="0"/>
                <a:cs typeface="Calibri" panose="020F0502020204030204" pitchFamily="34" charset="0"/>
              </a:rPr>
              <a:t> Закона N 402-ФЗ положение, согласно которому обеспечение своевременной передачи первичных учетных документов для внесения содержащихся в них данных в регистры бухгалтерского учета и обеспечение достоверности таких данных осуществляет лицо, ответственное за оформление факта хозяйственной жизни. При этом лицо, на которое возложено ведение бухгалтерского учета, и лицо, с которым заключен договор об оказании услуг по ведению бухгалтерского учета, не несут ответственности за соответствие составленных другими лицами первичных учетных документов свершившимся фактам хозяйственной жизни.</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2973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3774" y="1297498"/>
            <a:ext cx="11060483" cy="5016758"/>
          </a:xfrm>
          <a:prstGeom prst="rect">
            <a:avLst/>
          </a:prstGeom>
        </p:spPr>
        <p:txBody>
          <a:bodyPr wrap="square">
            <a:spAutoFit/>
          </a:bodyPr>
          <a:lstStyle/>
          <a:p>
            <a:r>
              <a:rPr lang="ru-RU" sz="2000" dirty="0"/>
              <a:t>Строительная организация закончила строительство водонапорной башни и водопроводной сети и сдала эти объекты садоводческому кооперативу. Садоводческий кооператив на стоимость данных объектов основных средств - 480 тыс. руб. с учетом НДС дебетует счет 08 "Вложение во </a:t>
            </a:r>
            <a:r>
              <a:rPr lang="ru-RU" sz="2000" dirty="0" err="1"/>
              <a:t>внеоборотные</a:t>
            </a:r>
            <a:r>
              <a:rPr lang="ru-RU" sz="2000" dirty="0"/>
              <a:t> активы" и кредитует счет 60 "Расчеты с поставщиками и подрядчиками" - если садоводческий кооператив осуществляет предпринимательскую деятельность.</a:t>
            </a:r>
          </a:p>
          <a:p>
            <a:r>
              <a:rPr lang="ru-RU" sz="2000" dirty="0"/>
              <a:t>В садоводческих кооперативах, осуществляющих предпринимательскую деятельность (снабжение садоводов минеральными и органическими удобрениями, сбор и реализация плодов и овощей членов кооператива и т.п.), на стоимость принятых вышеуказанных объектов дебетуют счета 08 "Вложение во </a:t>
            </a:r>
            <a:r>
              <a:rPr lang="ru-RU" sz="2000" dirty="0" err="1"/>
              <a:t>внеоборотные</a:t>
            </a:r>
            <a:r>
              <a:rPr lang="ru-RU" sz="2000" dirty="0"/>
              <a:t> активы" (на 400 тыс. руб.) и счет 19 "Налог на добавленную стоимость по приобретенным ценностям" (на 80 тыс. руб.) и кредитуют счет 60 "Расчеты с поставщиками и подрядчиками" (на 480 тыс. руб.).</a:t>
            </a:r>
          </a:p>
          <a:p>
            <a:r>
              <a:rPr lang="ru-RU" sz="2000" dirty="0"/>
              <a:t>На сумму перечисления денежных средств в окончательный расчет за выполненные строительные работы (240 тыс. руб.) дебетуют счет 60 и кредитуют счет 51 "Расчетные счета".</a:t>
            </a:r>
            <a:endParaRPr lang="ru-RU" sz="2000" dirty="0">
              <a:effectLst/>
            </a:endParaRPr>
          </a:p>
        </p:txBody>
      </p:sp>
    </p:spTree>
    <p:extLst>
      <p:ext uri="{BB962C8B-B14F-4D97-AF65-F5344CB8AC3E}">
        <p14:creationId xmlns:p14="http://schemas.microsoft.com/office/powerpoint/2010/main" val="3986112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727" y="2019417"/>
            <a:ext cx="11398685" cy="3416320"/>
          </a:xfrm>
          <a:prstGeom prst="rect">
            <a:avLst/>
          </a:prstGeom>
        </p:spPr>
        <p:txBody>
          <a:bodyPr wrap="square">
            <a:spAutoFit/>
          </a:bodyPr>
          <a:lstStyle/>
          <a:p>
            <a:r>
              <a:rPr lang="ru-RU" sz="2400" dirty="0"/>
              <a:t>Садоводческий кооператив ограждение территории кооператива производил хозяйственным способом. Для этих целей закупил за наличный расчет на оптовом рынке сетку-</a:t>
            </a:r>
            <a:r>
              <a:rPr lang="ru-RU" sz="2400" dirty="0" err="1"/>
              <a:t>рабицу</a:t>
            </a:r>
            <a:r>
              <a:rPr lang="ru-RU" sz="2400" dirty="0"/>
              <a:t> и металлические столбы на сумму 250 тыс. руб. Строительные материалы оприходованы на счет 10 "Материалы" - с кредита счета 50 "Касса". Строительные материалы полностью израсходованы на возведение изгороди вокруг территории кооператива.</a:t>
            </a:r>
          </a:p>
          <a:p>
            <a:r>
              <a:rPr lang="ru-RU" sz="2400" dirty="0"/>
              <a:t>На стоимость строительных материалов - 250 тыс. руб. дебетуют счет 08 "Вложения во </a:t>
            </a:r>
            <a:r>
              <a:rPr lang="ru-RU" sz="2400" dirty="0" err="1"/>
              <a:t>внеоборотные</a:t>
            </a:r>
            <a:r>
              <a:rPr lang="ru-RU" sz="2400" dirty="0"/>
              <a:t> активы" и кредитуют счет 10 "Материалы</a:t>
            </a:r>
            <a:r>
              <a:rPr lang="ru-RU" sz="2400" dirty="0" smtClean="0"/>
              <a:t>".</a:t>
            </a:r>
            <a:endParaRPr lang="ru-RU" sz="2400" dirty="0"/>
          </a:p>
        </p:txBody>
      </p:sp>
    </p:spTree>
    <p:extLst>
      <p:ext uri="{BB962C8B-B14F-4D97-AF65-F5344CB8AC3E}">
        <p14:creationId xmlns:p14="http://schemas.microsoft.com/office/powerpoint/2010/main" val="3476388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1665" y="137258"/>
            <a:ext cx="10860065" cy="6463308"/>
          </a:xfrm>
          <a:prstGeom prst="rect">
            <a:avLst/>
          </a:prstGeom>
        </p:spPr>
        <p:txBody>
          <a:bodyPr wrap="square">
            <a:spAutoFit/>
          </a:bodyPr>
          <a:lstStyle/>
          <a:p>
            <a:r>
              <a:rPr lang="ru-RU" dirty="0"/>
              <a:t>Садоводческий кооператив заключил договор (трудовое соглашение) на 100 тыс. руб. с наемными лицами на ограждение территории кооператива.</a:t>
            </a:r>
          </a:p>
          <a:p>
            <a:r>
              <a:rPr lang="ru-RU" dirty="0"/>
              <a:t>Договор рассмотрен и утвержден правлением кооператива. После завершения строительства ограждения территории кооператива назначенная комиссия кооператива приняла данный объект строительства.</a:t>
            </a:r>
          </a:p>
          <a:p>
            <a:r>
              <a:rPr lang="ru-RU" dirty="0"/>
              <a:t>Бухгалтерия кооператива эти операции отражает бухгалтерского учета следующим образом:</a:t>
            </a:r>
          </a:p>
          <a:p>
            <a:r>
              <a:rPr lang="ru-RU" dirty="0"/>
              <a:t>Дебет 08 Кредит 70 - на сумму 100 тыс. руб. начисленной оплаты труда работникам по трудовым соглашениям.</a:t>
            </a:r>
          </a:p>
          <a:p>
            <a:r>
              <a:rPr lang="ru-RU" dirty="0"/>
              <a:t>Дебет 08 Кредит 69 - на сумму 25,7 тыс. руб. отчислений на социальные нужды начисленной оплаты труда.</a:t>
            </a:r>
          </a:p>
          <a:p>
            <a:r>
              <a:rPr lang="ru-RU" dirty="0"/>
              <a:t>Дебет 70 кредит 68 - на сумму 13000 руб. удержания подоходного налога с начисленной оплаты труда.</a:t>
            </a:r>
          </a:p>
          <a:p>
            <a:r>
              <a:rPr lang="ru-RU" dirty="0"/>
              <a:t>Зачисление на баланс кооператива принятых основных средств производится на основании утвержденного руководителем кооператива Акта (накладной) приемки-передачи основных средств (форма 3 ос-1).</a:t>
            </a:r>
          </a:p>
          <a:p>
            <a:r>
              <a:rPr lang="ru-RU" dirty="0"/>
              <a:t>При этом на стоимость введенных в эксплуатацию основных средств в садоводческом кооперативе, не ведущем коммерческой деятельности (водонапорной башни и водопроводной сети на сумму 480 тыс. руб., исходя из вышеприведенного примера, и ограждения территории кооператива на сумму 375,7 тыс. руб.), дебетуют счет 01 "Основные средства" и кредитуют счет 08 "Вложения во </a:t>
            </a:r>
            <a:r>
              <a:rPr lang="ru-RU" dirty="0" err="1"/>
              <a:t>внеоборотные</a:t>
            </a:r>
            <a:r>
              <a:rPr lang="ru-RU" dirty="0"/>
              <a:t> активы".</a:t>
            </a:r>
          </a:p>
          <a:p>
            <a:r>
              <a:rPr lang="ru-RU" dirty="0"/>
              <a:t>Одновременно должны корректироваться источники финансирования капитальных вложений.</a:t>
            </a:r>
          </a:p>
        </p:txBody>
      </p:sp>
    </p:spTree>
    <p:extLst>
      <p:ext uri="{BB962C8B-B14F-4D97-AF65-F5344CB8AC3E}">
        <p14:creationId xmlns:p14="http://schemas.microsoft.com/office/powerpoint/2010/main" val="4104125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5337" y="1028343"/>
            <a:ext cx="9883036" cy="5262979"/>
          </a:xfrm>
          <a:prstGeom prst="rect">
            <a:avLst/>
          </a:prstGeom>
        </p:spPr>
        <p:txBody>
          <a:bodyPr wrap="square">
            <a:spAutoFit/>
          </a:bodyPr>
          <a:lstStyle/>
          <a:p>
            <a:r>
              <a:rPr lang="ru-RU" sz="2400" dirty="0"/>
              <a:t>Садоводческие кооперативы, не осуществляющие предпринимательской деятельности, как правило, ведут бухгалтерский учет по упрощенной книге (журналу) учета фактов хозяйственной деятельности по </a:t>
            </a:r>
            <a:r>
              <a:rPr lang="ru-RU" sz="2400" dirty="0">
                <a:hlinkClick r:id="rId2"/>
              </a:rPr>
              <a:t>форме N К-1</a:t>
            </a:r>
            <a:r>
              <a:rPr lang="ru-RU" sz="2400" dirty="0"/>
              <a:t>.</a:t>
            </a:r>
          </a:p>
          <a:p>
            <a:r>
              <a:rPr lang="ru-RU" sz="2400" dirty="0"/>
              <a:t>Книга </a:t>
            </a:r>
            <a:r>
              <a:rPr lang="ru-RU" sz="2400" dirty="0">
                <a:hlinkClick r:id="rId2"/>
              </a:rPr>
              <a:t>(форма N К-1)</a:t>
            </a:r>
            <a:r>
              <a:rPr lang="ru-RU" sz="2400" dirty="0"/>
              <a:t> является регистром аналитического и синтетического учета, на основании которого можно определить наличие имущества и денежных средств, а также их источников у садоводческого кооператива на определенную дату и составить годовую (квартальную) отчетность.</a:t>
            </a:r>
          </a:p>
          <a:p>
            <a:r>
              <a:rPr lang="ru-RU" sz="2400" dirty="0"/>
              <a:t>Книга является комбинированным регистром бухгалтерского учета, который содержит все применяемые кооперативом бухгалтерские счета и позволяет вести учет хозяйственных операций на каждом из них.</a:t>
            </a:r>
            <a:endParaRPr lang="ru-RU" sz="2400" dirty="0">
              <a:effectLst/>
            </a:endParaRPr>
          </a:p>
        </p:txBody>
      </p:sp>
    </p:spTree>
    <p:extLst>
      <p:ext uri="{BB962C8B-B14F-4D97-AF65-F5344CB8AC3E}">
        <p14:creationId xmlns:p14="http://schemas.microsoft.com/office/powerpoint/2010/main" val="1023751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79228570"/>
              </p:ext>
            </p:extLst>
          </p:nvPr>
        </p:nvGraphicFramePr>
        <p:xfrm>
          <a:off x="2485091" y="3427612"/>
          <a:ext cx="6210300" cy="3291840"/>
        </p:xfrm>
        <a:graphic>
          <a:graphicData uri="http://schemas.openxmlformats.org/drawingml/2006/table">
            <a:tbl>
              <a:tblPr/>
              <a:tblGrid>
                <a:gridCol w="495300">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10287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914400">
                  <a:extLst>
                    <a:ext uri="{9D8B030D-6E8A-4147-A177-3AD203B41FA5}">
                      <a16:colId xmlns="" xmlns:a16="http://schemas.microsoft.com/office/drawing/2014/main" val="20005"/>
                    </a:ext>
                  </a:extLst>
                </a:gridCol>
                <a:gridCol w="800100">
                  <a:extLst>
                    <a:ext uri="{9D8B030D-6E8A-4147-A177-3AD203B41FA5}">
                      <a16:colId xmlns="" xmlns:a16="http://schemas.microsoft.com/office/drawing/2014/main" val="20006"/>
                    </a:ext>
                  </a:extLst>
                </a:gridCol>
              </a:tblGrid>
              <a:tr h="0">
                <a:tc rowSpan="2">
                  <a:txBody>
                    <a:bodyPr/>
                    <a:lstStyle/>
                    <a:p>
                      <a:pPr marL="38100" marR="38100">
                        <a:spcBef>
                          <a:spcPts val="500"/>
                        </a:spcBef>
                        <a:spcAft>
                          <a:spcPts val="500"/>
                        </a:spcAft>
                      </a:pPr>
                      <a:r>
                        <a:rPr lang="en-US" dirty="0">
                          <a:effectLst/>
                        </a:rPr>
                        <a:t>N </a:t>
                      </a:r>
                      <a:r>
                        <a:rPr lang="ru-RU" dirty="0">
                          <a:effectLst/>
                        </a:rPr>
                        <a:t>участка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spcBef>
                          <a:spcPts val="500"/>
                        </a:spcBef>
                        <a:spcAft>
                          <a:spcPts val="500"/>
                        </a:spcAft>
                      </a:pPr>
                      <a:r>
                        <a:rPr lang="ru-RU">
                          <a:effectLst/>
                        </a:rPr>
                        <a:t>Фамилия и инициалы члена сад. кооператива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spcBef>
                          <a:spcPts val="500"/>
                        </a:spcBef>
                        <a:spcAft>
                          <a:spcPts val="500"/>
                        </a:spcAft>
                      </a:pPr>
                      <a:r>
                        <a:rPr lang="ru-RU">
                          <a:effectLst/>
                        </a:rPr>
                        <a:t>Задолженность на начало 2000 г.</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8100" marR="38100">
                        <a:spcBef>
                          <a:spcPts val="500"/>
                        </a:spcBef>
                        <a:spcAft>
                          <a:spcPts val="500"/>
                        </a:spcAft>
                      </a:pPr>
                      <a:r>
                        <a:rPr lang="ru-RU">
                          <a:effectLst/>
                        </a:rPr>
                        <a:t>Начислено за отчетный год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8100" marR="38100">
                        <a:spcBef>
                          <a:spcPts val="500"/>
                        </a:spcBef>
                        <a:spcAft>
                          <a:spcPts val="500"/>
                        </a:spcAft>
                      </a:pPr>
                      <a:r>
                        <a:rPr lang="ru-RU">
                          <a:effectLst/>
                        </a:rPr>
                        <a:t>Внесено в кассу</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marL="38100" marR="38100">
                        <a:spcBef>
                          <a:spcPts val="500"/>
                        </a:spcBef>
                        <a:spcAft>
                          <a:spcPts val="500"/>
                        </a:spcAft>
                      </a:pPr>
                      <a:r>
                        <a:rPr lang="ru-RU">
                          <a:effectLst/>
                        </a:rPr>
                        <a:t>Задолж. на конец года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38100" marR="38100">
                        <a:spcBef>
                          <a:spcPts val="500"/>
                        </a:spcBef>
                        <a:spcAft>
                          <a:spcPts val="500"/>
                        </a:spcAft>
                      </a:pPr>
                      <a:r>
                        <a:rPr lang="ru-RU" dirty="0">
                          <a:effectLst/>
                        </a:rPr>
                        <a:t>сумма</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дата и N пр. касс. орд.</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 xmlns:a16="http://schemas.microsoft.com/office/drawing/2014/main" val="10001"/>
                  </a:ext>
                </a:extLst>
              </a:tr>
              <a:tr h="0">
                <a:tc>
                  <a:txBody>
                    <a:bodyPr/>
                    <a:lstStyle/>
                    <a:p>
                      <a:pPr marL="38100" marR="38100">
                        <a:spcBef>
                          <a:spcPts val="500"/>
                        </a:spcBef>
                        <a:spcAft>
                          <a:spcPts val="500"/>
                        </a:spcAft>
                      </a:pPr>
                      <a:r>
                        <a:rPr lang="ru-RU">
                          <a:effectLs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38100" marR="38100">
                        <a:spcBef>
                          <a:spcPts val="500"/>
                        </a:spcBef>
                        <a:spcAft>
                          <a:spcPts val="500"/>
                        </a:spcAft>
                      </a:pPr>
                      <a:r>
                        <a:rPr lang="ru-RU">
                          <a:effectLst/>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Семенов В.И.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430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30.05.71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38100" marR="38100">
                        <a:spcBef>
                          <a:spcPts val="500"/>
                        </a:spcBef>
                        <a:spcAft>
                          <a:spcPts val="500"/>
                        </a:spcAft>
                      </a:pPr>
                      <a:r>
                        <a:rPr lang="ru-RU">
                          <a:effectLst/>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Иванов Б.П.</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430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430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a:effectLst/>
                        </a:rPr>
                        <a:t>28.05.67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spcBef>
                          <a:spcPts val="500"/>
                        </a:spcBef>
                        <a:spcAft>
                          <a:spcPts val="500"/>
                        </a:spcAft>
                      </a:pPr>
                      <a:r>
                        <a:rPr lang="ru-RU" dirty="0">
                          <a:effectLst/>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3" name="Rectangle 1"/>
          <p:cNvSpPr>
            <a:spLocks noChangeArrowheads="1"/>
          </p:cNvSpPr>
          <p:nvPr/>
        </p:nvSpPr>
        <p:spPr bwMode="auto">
          <a:xfrm>
            <a:off x="430822" y="331679"/>
            <a:ext cx="1113070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fontAlgn="base">
              <a:spcBef>
                <a:spcPct val="0"/>
              </a:spcBef>
              <a:spcAft>
                <a:spcPct val="0"/>
              </a:spcAft>
              <a:defRPr>
                <a:solidFill>
                  <a:schemeClr val="tx1"/>
                </a:solidFill>
                <a:latin typeface="Arial" charset="0"/>
                <a:cs typeface="Arial" charset="0"/>
              </a:defRPr>
            </a:lvl1pPr>
            <a:lvl2pPr fontAlgn="base">
              <a:spcBef>
                <a:spcPct val="0"/>
              </a:spcBef>
              <a:spcAft>
                <a:spcPct val="0"/>
              </a:spcAft>
              <a:defRPr>
                <a:solidFill>
                  <a:schemeClr val="tx1"/>
                </a:solidFill>
                <a:latin typeface="Arial" charset="0"/>
                <a:cs typeface="Arial" charset="0"/>
              </a:defRPr>
            </a:lvl2pPr>
            <a:lvl3pPr fontAlgn="base">
              <a:spcBef>
                <a:spcPct val="0"/>
              </a:spcBef>
              <a:spcAft>
                <a:spcPct val="0"/>
              </a:spcAft>
              <a:defRPr>
                <a:solidFill>
                  <a:schemeClr val="tx1"/>
                </a:solidFill>
                <a:latin typeface="Arial" charset="0"/>
                <a:cs typeface="Arial" charset="0"/>
              </a:defRPr>
            </a:lvl3pPr>
            <a:lvl4pPr fontAlgn="base">
              <a:spcBef>
                <a:spcPct val="0"/>
              </a:spcBef>
              <a:spcAft>
                <a:spcPct val="0"/>
              </a:spcAft>
              <a:defRPr>
                <a:solidFill>
                  <a:schemeClr val="tx1"/>
                </a:solidFill>
                <a:latin typeface="Arial" charset="0"/>
                <a:cs typeface="Arial" charset="0"/>
              </a:defRPr>
            </a:lvl4pPr>
            <a:lvl5pPr fontAlgn="base">
              <a:spcBef>
                <a:spcPct val="0"/>
              </a:spcBef>
              <a:spcAft>
                <a:spcPct val="0"/>
              </a:spcAft>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Для учета поступления целевых взносов, вступительных взносов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и членских взносов садоводческие кооперативы могут вести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Ведомость учета расчетов и прочих операций </a:t>
            </a:r>
            <a:r>
              <a:rPr kumimoji="0" lang="ru-RU" altLang="ru-RU" sz="1800" b="0" i="0" u="none" strike="noStrike" cap="none" normalizeH="0" baseline="0" dirty="0" smtClean="0">
                <a:ln>
                  <a:noFill/>
                </a:ln>
                <a:solidFill>
                  <a:schemeClr val="tx1"/>
                </a:solidFill>
                <a:effectLst/>
                <a:latin typeface="Arial" charset="0"/>
                <a:cs typeface="Arial" charset="0"/>
                <a:hlinkClick r:id="rId2"/>
              </a:rPr>
              <a:t>(форма N В-5)</a:t>
            </a:r>
            <a:r>
              <a:rPr kumimoji="0" lang="ru-RU" altLang="ru-RU" sz="1800" b="0" i="0" u="none" strike="noStrike" cap="none" normalizeH="0" baseline="0" dirty="0" smtClean="0">
                <a:ln>
                  <a:noFill/>
                </a:ln>
                <a:solidFill>
                  <a:schemeClr val="tx1"/>
                </a:solidFill>
                <a:effectLst/>
                <a:latin typeface="Arial" charset="0"/>
                <a:cs typeface="Arial" charset="0"/>
              </a:rPr>
              <a:t>.</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В этой ведомости показывают N участка, фамилию и инициалы </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члена кооператива, вид платежа, задолженность на начало года, </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начислено за текущий год, внесено в кассу с указанием суммы, дату и </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номера приходного кассового ордера, задолженность на конец года. </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Приведем образец </a:t>
            </a:r>
            <a:r>
              <a:rPr kumimoji="0" lang="ru-RU" altLang="ru-RU" sz="1800" b="0" i="0" u="none" strike="noStrike" cap="none" normalizeH="0" baseline="0" dirty="0" smtClean="0">
                <a:ln>
                  <a:noFill/>
                </a:ln>
                <a:solidFill>
                  <a:schemeClr val="tx1"/>
                </a:solidFill>
                <a:effectLst/>
                <a:latin typeface="Arial" charset="0"/>
                <a:cs typeface="Arial" charset="0"/>
                <a:hlinkClick r:id="rId2"/>
              </a:rPr>
              <a:t>Ведомости N В-5</a:t>
            </a:r>
            <a:r>
              <a:rPr kumimoji="0" lang="ru-RU" altLang="ru-RU" sz="1800" b="0" i="0" u="none" strike="noStrike" cap="none" normalizeH="0" baseline="0" dirty="0" smtClean="0">
                <a:ln>
                  <a:noFill/>
                </a:ln>
                <a:solidFill>
                  <a:schemeClr val="tx1"/>
                </a:solidFill>
                <a:effectLst/>
                <a:latin typeface="Arial" charset="0"/>
                <a:cs typeface="Arial" charset="0"/>
              </a:rPr>
              <a:t> по членским взносам, учитываемым </a:t>
            </a: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charset="0"/>
                <a:cs typeface="Arial" charset="0"/>
              </a:rPr>
              <a:t>на счете 76 "Расчеты с разными дебиторами и кредиторами". </a:t>
            </a:r>
          </a:p>
        </p:txBody>
      </p:sp>
    </p:spTree>
    <p:extLst>
      <p:ext uri="{BB962C8B-B14F-4D97-AF65-F5344CB8AC3E}">
        <p14:creationId xmlns:p14="http://schemas.microsoft.com/office/powerpoint/2010/main" val="2179848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8515" y="889844"/>
            <a:ext cx="11160690" cy="4524315"/>
          </a:xfrm>
          <a:prstGeom prst="rect">
            <a:avLst/>
          </a:prstGeom>
        </p:spPr>
        <p:txBody>
          <a:bodyPr wrap="square">
            <a:spAutoFit/>
          </a:bodyPr>
          <a:lstStyle/>
          <a:p>
            <a:r>
              <a:rPr lang="ru-RU" sz="2400" dirty="0"/>
              <a:t>Такие же Ведомости могут быть открыты (при необходимости) по целевым взносам и вступительным взносам.</a:t>
            </a:r>
          </a:p>
          <a:p>
            <a:r>
              <a:rPr lang="ru-RU" sz="2400" dirty="0"/>
              <a:t>Огороднические и животноводческие сельскохозяйственные потребительские некоммерческие кооперативы пока не нашли большого распространения.</a:t>
            </a:r>
          </a:p>
          <a:p>
            <a:r>
              <a:rPr lang="ru-RU" sz="2400" dirty="0"/>
              <a:t>Бухгалтерский учет в этих кооперативах рекомендуется вести аналогично садоводческим кооперативам, так как эти кооперативы должны содержаться за счет взносов сельскохозяйственных организаций и крестьянских (фермерских) хозяйств.</a:t>
            </a:r>
          </a:p>
          <a:p>
            <a:r>
              <a:rPr lang="ru-RU" sz="2400" dirty="0"/>
              <a:t>В настоящее время в ряде регионов создаются кооперативы по производству продукции пчеловодства и рыболовства. Рассмотрим особенности бухгалтерского учета в этих кооперативах.</a:t>
            </a:r>
            <a:endParaRPr lang="ru-RU" sz="2400" dirty="0">
              <a:effectLst/>
            </a:endParaRPr>
          </a:p>
        </p:txBody>
      </p:sp>
    </p:spTree>
    <p:extLst>
      <p:ext uri="{BB962C8B-B14F-4D97-AF65-F5344CB8AC3E}">
        <p14:creationId xmlns:p14="http://schemas.microsoft.com/office/powerpoint/2010/main" val="1108424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7379" y="1"/>
            <a:ext cx="10756231" cy="6186309"/>
          </a:xfrm>
          <a:prstGeom prst="rect">
            <a:avLst/>
          </a:prstGeom>
        </p:spPr>
        <p:txBody>
          <a:bodyPr wrap="square">
            <a:spAutoFit/>
          </a:bodyPr>
          <a:lstStyle/>
          <a:p>
            <a:r>
              <a:rPr lang="ru-RU" b="1" dirty="0"/>
              <a:t>ФИТОСАНИТАРИЯ</a:t>
            </a:r>
          </a:p>
          <a:p>
            <a:endParaRPr lang="ru-RU" dirty="0"/>
          </a:p>
          <a:p>
            <a:r>
              <a:rPr lang="ru-RU" b="1" dirty="0"/>
              <a:t>С 1 января 2018 года право выполнения работ по карантинному фитосанитарному обеззараживанию передано юридическим лицам и индивидуальным предпринимателям, получившим специальную лицензию</a:t>
            </a:r>
            <a:endParaRPr lang="ru-RU" dirty="0"/>
          </a:p>
          <a:p>
            <a:r>
              <a:rPr lang="ru-RU" dirty="0">
                <a:hlinkClick r:id="rId2"/>
              </a:rPr>
              <a:t>Порядок лицензирования </a:t>
            </a:r>
            <a:r>
              <a:rPr lang="ru-RU" dirty="0" err="1">
                <a:hlinkClick r:id="rId2"/>
              </a:rPr>
              <a:t>Россельхознадзором</a:t>
            </a:r>
            <a:r>
              <a:rPr lang="ru-RU" dirty="0">
                <a:hlinkClick r:id="rId2"/>
              </a:rPr>
              <a:t> деятельности юридических лиц, индивидуальных предпринимателей на право выполнения работ по карантинному фитосанитарному обеззараживанию установлен Постановлением Правительства РФ от 03.02.2017 N 133.</a:t>
            </a:r>
          </a:p>
          <a:p>
            <a:r>
              <a:rPr lang="ru-RU" dirty="0"/>
              <a:t>Также вводится аккредитация юридических лиц и индивидуальных предпринимателей на право проведения лабораторных исследований в области карантина растений. Речь идет о проведении лабораторных исследований в случаях: выдачи карантинного сертификата; проведения карантинного фитосанитарного обследования </a:t>
            </a:r>
            <a:r>
              <a:rPr lang="ru-RU" dirty="0" err="1"/>
              <a:t>подкарантинных</a:t>
            </a:r>
            <a:r>
              <a:rPr lang="ru-RU" dirty="0"/>
              <a:t> объектов; проведения научных исследований; перемещения </a:t>
            </a:r>
            <a:r>
              <a:rPr lang="ru-RU" dirty="0" err="1"/>
              <a:t>подкарантинной</a:t>
            </a:r>
            <a:r>
              <a:rPr lang="ru-RU" dirty="0"/>
              <a:t> продукции по территории РФ и вывоза ее из зон, свободных от карантинных объектов; иных случаях в целях обеспечения карантина растений.</a:t>
            </a:r>
          </a:p>
          <a:p>
            <a:r>
              <a:rPr lang="ru-RU" dirty="0"/>
              <a:t>Кроме того, с 1 января 2018 года начинают применяться нормы Федерального закона от 21.07.2014 N 206-ФЗ, касающиеся создания и функционирования федеральных государственных информационных систем в области карантина растений, а также вопросов вывоза из карантинной фитосанитарной зоны </a:t>
            </a:r>
            <a:r>
              <a:rPr lang="ru-RU" dirty="0" err="1"/>
              <a:t>подкарантинной</a:t>
            </a:r>
            <a:r>
              <a:rPr lang="ru-RU" dirty="0"/>
              <a:t> продукции.</a:t>
            </a:r>
          </a:p>
          <a:p>
            <a:r>
              <a:rPr lang="ru-RU" dirty="0"/>
              <a:t>(Федеральные законы от 21.07.2014 N 206-ФЗ и от 27.10.2015 </a:t>
            </a:r>
            <a:r>
              <a:rPr lang="ru-RU" dirty="0">
                <a:hlinkClick r:id="rId3"/>
              </a:rPr>
              <a:t>N 292-ФЗ; Постановления Правительства РФ от 10.08.2016 </a:t>
            </a:r>
            <a:r>
              <a:rPr lang="ru-RU" dirty="0">
                <a:hlinkClick r:id="rId4"/>
              </a:rPr>
              <a:t>N 770 и от 03.02.2017 </a:t>
            </a:r>
            <a:r>
              <a:rPr lang="ru-RU" dirty="0">
                <a:hlinkClick r:id="rId5"/>
              </a:rPr>
              <a:t>N 133)</a:t>
            </a:r>
          </a:p>
        </p:txBody>
      </p:sp>
    </p:spTree>
    <p:extLst>
      <p:ext uri="{BB962C8B-B14F-4D97-AF65-F5344CB8AC3E}">
        <p14:creationId xmlns:p14="http://schemas.microsoft.com/office/powerpoint/2010/main" val="94667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0493" y="474345"/>
            <a:ext cx="9156526" cy="4247317"/>
          </a:xfrm>
          <a:prstGeom prst="rect">
            <a:avLst/>
          </a:prstGeom>
        </p:spPr>
        <p:txBody>
          <a:bodyPr wrap="square">
            <a:spAutoFit/>
          </a:bodyPr>
          <a:lstStyle/>
          <a:p>
            <a:pPr algn="just"/>
            <a:r>
              <a:rPr lang="ru-RU" dirty="0">
                <a:latin typeface="Arial"/>
              </a:rPr>
              <a:t>ДОКУМЕНТЫ, КОТОРЫМИ ОФОРМЛЯЮТСЯ ОПЕРАЦИИ С ДЕНЕЖНЫМИ СРЕДСТВАМИ</a:t>
            </a:r>
          </a:p>
          <a:p>
            <a:pPr algn="just"/>
            <a:endParaRPr lang="ru-RU" dirty="0">
              <a:latin typeface="Arial"/>
            </a:endParaRPr>
          </a:p>
          <a:p>
            <a:pPr algn="just"/>
            <a:r>
              <a:rPr lang="ru-RU" dirty="0">
                <a:latin typeface="Arial"/>
              </a:rPr>
              <a:t>В связи с утратой силы с 1 января 2013 г. Федерального </a:t>
            </a:r>
            <a:r>
              <a:rPr lang="ru-RU" dirty="0">
                <a:solidFill>
                  <a:srgbClr val="0000FF"/>
                </a:solidFill>
                <a:latin typeface="Arial"/>
                <a:hlinkClick r:id="rId2"/>
              </a:rPr>
              <a:t>закона от 21 ноября 1996 г. N 129-ФЗ "О бухгалтерском учете" </a:t>
            </a:r>
            <a:r>
              <a:rPr lang="ru-RU" dirty="0">
                <a:solidFill>
                  <a:srgbClr val="0000FF"/>
                </a:solidFill>
                <a:latin typeface="Arial"/>
                <a:hlinkClick r:id="rId3"/>
              </a:rPr>
              <a:t>второй абзац части 3 статьи 9 этого Федерального закона не подлежит применению.</a:t>
            </a:r>
          </a:p>
          <a:p>
            <a:pPr algn="just"/>
            <a:r>
              <a:rPr lang="ru-RU" dirty="0">
                <a:latin typeface="Arial"/>
              </a:rPr>
              <a:t>Вместе с тем после 31 декабря 2012 г. порядок подписания документов, которыми оформляются операции с денежными средствами, продолжает регулироваться нормативными правовыми актами, утвержденными уполномоченными органами в соответствии и на основании законодательства Российской Федерации. В частности, </a:t>
            </a:r>
            <a:r>
              <a:rPr lang="ru-RU" dirty="0">
                <a:solidFill>
                  <a:srgbClr val="0000FF"/>
                </a:solidFill>
                <a:latin typeface="Arial"/>
                <a:hlinkClick r:id="rId4"/>
              </a:rPr>
              <a:t>Положением о порядке ведения кассовых операций с банкнотами и монетами Банка России на территории Российской Федерации, утвержденным Банком России 12 октября 2011 г. N 373-П, </a:t>
            </a:r>
            <a:r>
              <a:rPr lang="ru-RU" dirty="0">
                <a:solidFill>
                  <a:srgbClr val="0000FF"/>
                </a:solidFill>
                <a:latin typeface="Arial"/>
                <a:hlinkClick r:id="rId5"/>
              </a:rPr>
              <a:t>Положением о правилах осуществления перевода денежных средств, утвержденным Банком России 19 июня 2012 г. N 383-П.</a:t>
            </a:r>
          </a:p>
        </p:txBody>
      </p:sp>
    </p:spTree>
    <p:extLst>
      <p:ext uri="{BB962C8B-B14F-4D97-AF65-F5344CB8AC3E}">
        <p14:creationId xmlns:p14="http://schemas.microsoft.com/office/powerpoint/2010/main" val="34820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7999" y="542313"/>
            <a:ext cx="7832035" cy="5465599"/>
          </a:xfrm>
          <a:prstGeom prst="rect">
            <a:avLst/>
          </a:prstGeom>
        </p:spPr>
        <p:txBody>
          <a:bodyPr wrap="square">
            <a:spAutoFit/>
          </a:bodyPr>
          <a:lstStyle/>
          <a:p>
            <a:pPr algn="ctr">
              <a:spcAft>
                <a:spcPts val="0"/>
              </a:spcAft>
            </a:pPr>
            <a:r>
              <a:rPr lang="ru-RU" sz="2000" b="1" dirty="0">
                <a:latin typeface="Calibri" panose="020F0502020204030204" pitchFamily="34" charset="0"/>
                <a:ea typeface="Times New Roman" panose="02020603050405020304" pitchFamily="18" charset="0"/>
              </a:rPr>
              <a:t>КАССА В ОП: НЕОБХОДИМЫЙ МИНИМУМ</a:t>
            </a:r>
          </a:p>
          <a:p>
            <a:pPr algn="just">
              <a:spcAft>
                <a:spcPts val="0"/>
              </a:spcAft>
            </a:pPr>
            <a:r>
              <a:rPr lang="ru-RU" sz="2000" dirty="0">
                <a:latin typeface="Calibri" panose="020F0502020204030204" pitchFamily="34" charset="0"/>
                <a:ea typeface="Times New Roman" panose="02020603050405020304" pitchFamily="18" charset="0"/>
              </a:rPr>
              <a:t> </a:t>
            </a:r>
          </a:p>
          <a:p>
            <a:pPr indent="342900" algn="just">
              <a:spcAft>
                <a:spcPts val="0"/>
              </a:spcAft>
            </a:pPr>
            <a:r>
              <a:rPr lang="ru-RU" sz="2000" dirty="0">
                <a:latin typeface="Calibri" panose="020F0502020204030204" pitchFamily="34" charset="0"/>
                <a:ea typeface="Times New Roman" panose="02020603050405020304" pitchFamily="18" charset="0"/>
              </a:rPr>
              <a:t>Вести свою кассу нужно в каждом обособленном подразделении (ОП), которое имеет дело с наличными. Иначе возможен штраф. Посмотрим, что должно появиться у ОП, как только оно начинает принимать и/или выдавать наличные деньги.</a:t>
            </a:r>
          </a:p>
          <a:p>
            <a:pPr algn="just">
              <a:spcAft>
                <a:spcPts val="0"/>
              </a:spcAft>
            </a:pPr>
            <a:r>
              <a:rPr lang="ru-RU" sz="2000" dirty="0">
                <a:latin typeface="Calibri" panose="020F0502020204030204" pitchFamily="34" charset="0"/>
                <a:ea typeface="Times New Roman" panose="02020603050405020304" pitchFamily="18" charset="0"/>
              </a:rPr>
              <a:t> </a:t>
            </a:r>
          </a:p>
          <a:p>
            <a:pPr algn="ctr">
              <a:spcAft>
                <a:spcPts val="0"/>
              </a:spcAft>
            </a:pPr>
            <a:r>
              <a:rPr lang="ru-RU" sz="2000" b="1" dirty="0">
                <a:latin typeface="Calibri" panose="020F0502020204030204" pitchFamily="34" charset="0"/>
                <a:ea typeface="Times New Roman" panose="02020603050405020304" pitchFamily="18" charset="0"/>
              </a:rPr>
              <a:t>"Кассовое" ОП /= "налоговое" ОП</a:t>
            </a:r>
            <a:endParaRPr lang="ru-RU" sz="2000" dirty="0">
              <a:latin typeface="Calibri" panose="020F0502020204030204" pitchFamily="34" charset="0"/>
              <a:ea typeface="Times New Roman" panose="02020603050405020304" pitchFamily="18" charset="0"/>
            </a:endParaRPr>
          </a:p>
          <a:p>
            <a:pPr algn="just">
              <a:spcAft>
                <a:spcPts val="0"/>
              </a:spcAft>
            </a:pPr>
            <a:r>
              <a:rPr lang="ru-RU" sz="2000" dirty="0">
                <a:latin typeface="Calibri" panose="020F0502020204030204" pitchFamily="34" charset="0"/>
                <a:ea typeface="Times New Roman" panose="02020603050405020304" pitchFamily="18" charset="0"/>
              </a:rPr>
              <a:t> </a:t>
            </a:r>
          </a:p>
          <a:p>
            <a:pPr indent="342900" algn="just">
              <a:spcAft>
                <a:spcPts val="0"/>
              </a:spcAft>
            </a:pPr>
            <a:r>
              <a:rPr lang="ru-RU" sz="2000" dirty="0">
                <a:latin typeface="Calibri" panose="020F0502020204030204" pitchFamily="34" charset="0"/>
                <a:ea typeface="Times New Roman" panose="02020603050405020304" pitchFamily="18" charset="0"/>
              </a:rPr>
              <a:t>Для налогов обособленное подразделение - это хотя бы одно рабочее место, оборудованное на срок больше месяца по адресу, отличному от адреса организации в </a:t>
            </a:r>
            <a:r>
              <a:rPr lang="ru-RU" sz="2000" dirty="0" smtClean="0">
                <a:latin typeface="Calibri" panose="020F0502020204030204" pitchFamily="34" charset="0"/>
                <a:ea typeface="Times New Roman" panose="02020603050405020304" pitchFamily="18" charset="0"/>
              </a:rPr>
              <a:t>ЕГРЮЛ. </a:t>
            </a:r>
            <a:r>
              <a:rPr lang="ru-RU" sz="2000" dirty="0">
                <a:latin typeface="Calibri" panose="020F0502020204030204" pitchFamily="34" charset="0"/>
                <a:ea typeface="Times New Roman" panose="02020603050405020304" pitchFamily="18" charset="0"/>
              </a:rPr>
              <a:t>Такие подразделения нужно ставить на учет в ИФНС.</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Для кассовых целей определение иное: ОП - это подразделение </a:t>
            </a:r>
            <a:r>
              <a:rPr lang="ru-RU" sz="2000" dirty="0" err="1">
                <a:latin typeface="Calibri" panose="020F0502020204030204" pitchFamily="34" charset="0"/>
                <a:ea typeface="Times New Roman" panose="02020603050405020304" pitchFamily="18" charset="0"/>
              </a:rPr>
              <a:t>юрлица</a:t>
            </a:r>
            <a:r>
              <a:rPr lang="ru-RU" sz="2000" dirty="0">
                <a:latin typeface="Calibri" panose="020F0502020204030204" pitchFamily="34" charset="0"/>
                <a:ea typeface="Times New Roman" panose="02020603050405020304" pitchFamily="18" charset="0"/>
              </a:rPr>
              <a:t>, по месту нахождения которого оборудуется одно или несколько обособленных рабочих </a:t>
            </a:r>
            <a:r>
              <a:rPr lang="ru-RU" sz="2000" dirty="0" smtClean="0">
                <a:latin typeface="Calibri" panose="020F0502020204030204" pitchFamily="34" charset="0"/>
                <a:ea typeface="Times New Roman" panose="02020603050405020304" pitchFamily="18" charset="0"/>
              </a:rPr>
              <a:t>мест. </a:t>
            </a:r>
            <a:r>
              <a:rPr lang="ru-RU" sz="2000" dirty="0">
                <a:latin typeface="Calibri" panose="020F0502020204030204" pitchFamily="34" charset="0"/>
                <a:ea typeface="Times New Roman" panose="02020603050405020304" pitchFamily="18" charset="0"/>
              </a:rPr>
              <a:t>И не важно, на какой срок - больше месяца или меньше.</a:t>
            </a:r>
          </a:p>
        </p:txBody>
      </p:sp>
    </p:spTree>
    <p:extLst>
      <p:ext uri="{BB962C8B-B14F-4D97-AF65-F5344CB8AC3E}">
        <p14:creationId xmlns:p14="http://schemas.microsoft.com/office/powerpoint/2010/main" val="162381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38400" y="396119"/>
            <a:ext cx="8680174" cy="5696431"/>
          </a:xfrm>
          <a:prstGeom prst="rect">
            <a:avLst/>
          </a:prstGeom>
        </p:spPr>
        <p:txBody>
          <a:bodyPr wrap="square">
            <a:spAutoFit/>
          </a:bodyPr>
          <a:lstStyle/>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Поэтому на любом оборудованном вне юридического адреса рабочем месте, где есть операции с наличными, должен быть полный "кассовый" набор - свои кассовая книга, кассир, ПКО и РКО и т.д. Он необходим даже в том случае, если такое ОП:</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не подлежит постановке на налоговый учет в ИФНС, поскольку создано на срок меньше месяца;</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расположено в пределах того же административно-территориального образования, в которое попадает и юридический адрес </a:t>
            </a:r>
            <a:r>
              <a:rPr lang="ru-RU" sz="2000" dirty="0" smtClean="0">
                <a:latin typeface="Calibri" panose="020F0502020204030204" pitchFamily="34" charset="0"/>
                <a:ea typeface="Times New Roman" panose="02020603050405020304" pitchFamily="18" charset="0"/>
              </a:rPr>
              <a:t>организации;</a:t>
            </a:r>
            <a:endParaRPr lang="ru-RU" sz="2000" dirty="0">
              <a:latin typeface="Calibri" panose="020F0502020204030204" pitchFamily="34" charset="0"/>
              <a:ea typeface="Times New Roman" panose="02020603050405020304" pitchFamily="18" charset="0"/>
            </a:endParaRP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находится на территории, подконтрольной той же ИФНС, что и головной </a:t>
            </a:r>
            <a:r>
              <a:rPr lang="ru-RU" sz="2000" dirty="0" smtClean="0">
                <a:latin typeface="Calibri" panose="020F0502020204030204" pitchFamily="34" charset="0"/>
                <a:ea typeface="Times New Roman" panose="02020603050405020304" pitchFamily="18" charset="0"/>
              </a:rPr>
              <a:t>офис;</a:t>
            </a:r>
            <a:endParaRPr lang="ru-RU" sz="2000" dirty="0">
              <a:latin typeface="Calibri" panose="020F0502020204030204" pitchFamily="34" charset="0"/>
              <a:ea typeface="Times New Roman" panose="02020603050405020304" pitchFamily="18" charset="0"/>
            </a:endParaRP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не имеет своего счета;</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не выделено на отдельный баланс;</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 не имеет статуса ни филиала, ни представительства.</a:t>
            </a:r>
          </a:p>
          <a:p>
            <a:pPr indent="342900" algn="just">
              <a:spcBef>
                <a:spcPts val="1100"/>
              </a:spcBef>
              <a:spcAft>
                <a:spcPts val="0"/>
              </a:spcAft>
            </a:pPr>
            <a:r>
              <a:rPr lang="ru-RU" sz="2000" dirty="0">
                <a:latin typeface="Calibri" panose="020F0502020204030204" pitchFamily="34" charset="0"/>
                <a:ea typeface="Times New Roman" panose="02020603050405020304" pitchFamily="18" charset="0"/>
              </a:rPr>
              <a:t>Итак, вот что должно быть у каждого обособленного - в кассовом смысле - подразделения, если оно имеет дело с наличными.</a:t>
            </a:r>
          </a:p>
        </p:txBody>
      </p:sp>
    </p:spTree>
    <p:extLst>
      <p:ext uri="{BB962C8B-B14F-4D97-AF65-F5344CB8AC3E}">
        <p14:creationId xmlns:p14="http://schemas.microsoft.com/office/powerpoint/2010/main" val="3139033133"/>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2076</TotalTime>
  <Words>7241</Words>
  <Application>Microsoft Office PowerPoint</Application>
  <PresentationFormat>Произвольный</PresentationFormat>
  <Paragraphs>349</Paragraphs>
  <Slides>66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66</vt:i4>
      </vt:variant>
    </vt:vector>
  </HeadingPairs>
  <TitlesOfParts>
    <vt:vector size="68" baseType="lpstr">
      <vt:lpstr>Легкий дым</vt:lpstr>
      <vt:lpstr>Лист</vt:lpstr>
      <vt:lpstr>Тема. БУХГАЛТЕРСКИЙ учет ОСНОВНОЙ ДЕЯТЕЛЬНОСТИ В сельскохозяйственных ПОТРЕБИТЕЛЬСКИХ кооперативах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Тютрина Светлана Федоровна</dc:creator>
  <cp:lastModifiedBy>User</cp:lastModifiedBy>
  <cp:revision>75</cp:revision>
  <cp:lastPrinted>2017-10-16T13:46:26Z</cp:lastPrinted>
  <dcterms:created xsi:type="dcterms:W3CDTF">2017-10-14T07:40:07Z</dcterms:created>
  <dcterms:modified xsi:type="dcterms:W3CDTF">2018-04-12T21:26:51Z</dcterms:modified>
</cp:coreProperties>
</file>