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51"/>
  </p:notesMasterIdLst>
  <p:sldIdLst>
    <p:sldId id="557" r:id="rId2"/>
    <p:sldId id="704" r:id="rId3"/>
    <p:sldId id="558" r:id="rId4"/>
    <p:sldId id="705" r:id="rId5"/>
    <p:sldId id="580" r:id="rId6"/>
    <p:sldId id="663" r:id="rId7"/>
    <p:sldId id="676" r:id="rId8"/>
    <p:sldId id="706" r:id="rId9"/>
    <p:sldId id="636" r:id="rId10"/>
    <p:sldId id="642" r:id="rId11"/>
    <p:sldId id="711" r:id="rId12"/>
    <p:sldId id="638" r:id="rId13"/>
    <p:sldId id="644" r:id="rId14"/>
    <p:sldId id="718" r:id="rId15"/>
    <p:sldId id="696" r:id="rId16"/>
    <p:sldId id="680" r:id="rId17"/>
    <p:sldId id="682" r:id="rId18"/>
    <p:sldId id="684" r:id="rId19"/>
    <p:sldId id="686" r:id="rId20"/>
    <p:sldId id="614" r:id="rId21"/>
    <p:sldId id="712" r:id="rId22"/>
    <p:sldId id="552" r:id="rId23"/>
    <p:sldId id="429" r:id="rId24"/>
    <p:sldId id="559" r:id="rId25"/>
    <p:sldId id="582" r:id="rId26"/>
    <p:sldId id="699" r:id="rId27"/>
    <p:sldId id="713" r:id="rId28"/>
    <p:sldId id="714" r:id="rId29"/>
    <p:sldId id="561" r:id="rId30"/>
    <p:sldId id="505" r:id="rId31"/>
    <p:sldId id="715" r:id="rId32"/>
    <p:sldId id="702" r:id="rId33"/>
    <p:sldId id="707" r:id="rId34"/>
    <p:sldId id="562" r:id="rId35"/>
    <p:sldId id="720" r:id="rId36"/>
    <p:sldId id="700" r:id="rId37"/>
    <p:sldId id="701" r:id="rId38"/>
    <p:sldId id="716" r:id="rId39"/>
    <p:sldId id="512" r:id="rId40"/>
    <p:sldId id="708" r:id="rId41"/>
    <p:sldId id="709" r:id="rId42"/>
    <p:sldId id="513" r:id="rId43"/>
    <p:sldId id="723" r:id="rId44"/>
    <p:sldId id="725" r:id="rId45"/>
    <p:sldId id="517" r:id="rId46"/>
    <p:sldId id="518" r:id="rId47"/>
    <p:sldId id="721" r:id="rId48"/>
    <p:sldId id="519" r:id="rId49"/>
    <p:sldId id="515" r:id="rId5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5953" autoAdjust="0"/>
  </p:normalViewPr>
  <p:slideViewPr>
    <p:cSldViewPr snapToGrid="0">
      <p:cViewPr varScale="1">
        <p:scale>
          <a:sx n="85" d="100"/>
          <a:sy n="85" d="100"/>
        </p:scale>
        <p:origin x="114" y="396"/>
      </p:cViewPr>
      <p:guideLst>
        <p:guide orient="horz" pos="2160"/>
        <p:guide pos="3840"/>
      </p:guideLst>
    </p:cSldViewPr>
  </p:slideViewPr>
  <p:notesTextViewPr>
    <p:cViewPr>
      <p:scale>
        <a:sx n="1" d="1"/>
        <a:sy n="1" d="1"/>
      </p:scale>
      <p:origin x="0" y="0"/>
    </p:cViewPr>
  </p:notesTextViewPr>
  <p:sorterViewPr>
    <p:cViewPr>
      <p:scale>
        <a:sx n="100" d="100"/>
        <a:sy n="100" d="100"/>
      </p:scale>
      <p:origin x="0" y="-10932"/>
    </p:cViewPr>
  </p:sorterViewPr>
  <p:notesViewPr>
    <p:cSldViewPr snapToGrid="0">
      <p:cViewPr varScale="1">
        <p:scale>
          <a:sx n="75" d="100"/>
          <a:sy n="75" d="100"/>
        </p:scale>
        <p:origin x="256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89BA7-F6AF-4D71-AC65-C1FB3443518C}" type="datetimeFigureOut">
              <a:rPr lang="ru-RU" smtClean="0"/>
              <a:pPr/>
              <a:t>22.03.2018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AE5B1-941E-4D55-A1D4-2B977D2125F4}" type="slidenum">
              <a:rPr lang="ru-RU" smtClean="0"/>
              <a:pPr/>
              <a:t>‹#›</a:t>
            </a:fld>
            <a:endParaRPr lang="ru-RU"/>
          </a:p>
        </p:txBody>
      </p:sp>
    </p:spTree>
    <p:extLst>
      <p:ext uri="{BB962C8B-B14F-4D97-AF65-F5344CB8AC3E}">
        <p14:creationId xmlns:p14="http://schemas.microsoft.com/office/powerpoint/2010/main" val="3217663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extLst>
      <p:ext uri="{BB962C8B-B14F-4D97-AF65-F5344CB8AC3E}">
        <p14:creationId xmlns:p14="http://schemas.microsoft.com/office/powerpoint/2010/main" val="184523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2AE5B1-941E-4D55-A1D4-2B977D2125F4}" type="slidenum">
              <a:rPr lang="ru-RU" smtClean="0"/>
              <a:pPr/>
              <a:t>12</a:t>
            </a:fld>
            <a:endParaRPr lang="ru-RU"/>
          </a:p>
        </p:txBody>
      </p:sp>
    </p:spTree>
    <p:extLst>
      <p:ext uri="{BB962C8B-B14F-4D97-AF65-F5344CB8AC3E}">
        <p14:creationId xmlns:p14="http://schemas.microsoft.com/office/powerpoint/2010/main" val="14808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2AE5B1-941E-4D55-A1D4-2B977D2125F4}" type="slidenum">
              <a:rPr lang="ru-RU" smtClean="0"/>
              <a:pPr/>
              <a:t>22</a:t>
            </a:fld>
            <a:endParaRPr lang="ru-RU"/>
          </a:p>
        </p:txBody>
      </p:sp>
    </p:spTree>
    <p:extLst>
      <p:ext uri="{BB962C8B-B14F-4D97-AF65-F5344CB8AC3E}">
        <p14:creationId xmlns:p14="http://schemas.microsoft.com/office/powerpoint/2010/main" val="14093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BD861C8-5436-4CB6-9C6D-249E50639E49}" type="datetimeFigureOut">
              <a:rPr lang="ru-RU" smtClean="0"/>
              <a:pPr/>
              <a:t>22.03.2018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987758-86EE-4F43-8458-688AE392B6FB}" type="slidenum">
              <a:rPr lang="ru-RU" smtClean="0"/>
              <a:pPr/>
              <a:t>‹#›</a:t>
            </a:fld>
            <a:endParaRPr lang="ru-RU"/>
          </a:p>
        </p:txBody>
      </p:sp>
    </p:spTree>
    <p:extLst>
      <p:ext uri="{BB962C8B-B14F-4D97-AF65-F5344CB8AC3E}">
        <p14:creationId xmlns:p14="http://schemas.microsoft.com/office/powerpoint/2010/main" val="204958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D861C8-5436-4CB6-9C6D-249E50639E49}" type="datetimeFigureOut">
              <a:rPr lang="ru-RU" smtClean="0"/>
              <a:pPr/>
              <a:t>22.03.2018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987758-86EE-4F43-8458-688AE392B6FB}" type="slidenum">
              <a:rPr lang="ru-RU" smtClean="0"/>
              <a:pPr/>
              <a:t>‹#›</a:t>
            </a:fld>
            <a:endParaRPr lang="ru-RU"/>
          </a:p>
        </p:txBody>
      </p:sp>
    </p:spTree>
    <p:extLst>
      <p:ext uri="{BB962C8B-B14F-4D97-AF65-F5344CB8AC3E}">
        <p14:creationId xmlns:p14="http://schemas.microsoft.com/office/powerpoint/2010/main" val="4257174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D861C8-5436-4CB6-9C6D-249E50639E49}" type="datetimeFigureOut">
              <a:rPr lang="ru-RU" smtClean="0"/>
              <a:pPr/>
              <a:t>22.03.2018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987758-86EE-4F43-8458-688AE392B6FB}" type="slidenum">
              <a:rPr lang="ru-RU" smtClean="0"/>
              <a:pPr/>
              <a:t>‹#›</a:t>
            </a:fld>
            <a:endParaRPr lang="ru-RU"/>
          </a:p>
        </p:txBody>
      </p:sp>
    </p:spTree>
    <p:extLst>
      <p:ext uri="{BB962C8B-B14F-4D97-AF65-F5344CB8AC3E}">
        <p14:creationId xmlns:p14="http://schemas.microsoft.com/office/powerpoint/2010/main" val="310511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D861C8-5436-4CB6-9C6D-249E50639E49}" type="datetimeFigureOut">
              <a:rPr lang="ru-RU" smtClean="0"/>
              <a:pPr/>
              <a:t>22.03.2018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987758-86EE-4F43-8458-688AE392B6FB}" type="slidenum">
              <a:rPr lang="ru-RU" smtClean="0"/>
              <a:pPr/>
              <a:t>‹#›</a:t>
            </a:fld>
            <a:endParaRPr lang="ru-RU"/>
          </a:p>
        </p:txBody>
      </p:sp>
    </p:spTree>
    <p:extLst>
      <p:ext uri="{BB962C8B-B14F-4D97-AF65-F5344CB8AC3E}">
        <p14:creationId xmlns:p14="http://schemas.microsoft.com/office/powerpoint/2010/main" val="83360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D861C8-5436-4CB6-9C6D-249E50639E49}" type="datetimeFigureOut">
              <a:rPr lang="ru-RU" smtClean="0"/>
              <a:pPr/>
              <a:t>22.03.2018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987758-86EE-4F43-8458-688AE392B6FB}" type="slidenum">
              <a:rPr lang="ru-RU" smtClean="0"/>
              <a:pPr/>
              <a:t>‹#›</a:t>
            </a:fld>
            <a:endParaRPr lang="ru-RU"/>
          </a:p>
        </p:txBody>
      </p:sp>
    </p:spTree>
    <p:extLst>
      <p:ext uri="{BB962C8B-B14F-4D97-AF65-F5344CB8AC3E}">
        <p14:creationId xmlns:p14="http://schemas.microsoft.com/office/powerpoint/2010/main" val="192572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D861C8-5436-4CB6-9C6D-249E50639E49}" type="datetimeFigureOut">
              <a:rPr lang="ru-RU" smtClean="0"/>
              <a:pPr/>
              <a:t>22.03.2018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987758-86EE-4F43-8458-688AE392B6FB}" type="slidenum">
              <a:rPr lang="ru-RU" smtClean="0"/>
              <a:pPr/>
              <a:t>‹#›</a:t>
            </a:fld>
            <a:endParaRPr lang="ru-RU"/>
          </a:p>
        </p:txBody>
      </p:sp>
    </p:spTree>
    <p:extLst>
      <p:ext uri="{BB962C8B-B14F-4D97-AF65-F5344CB8AC3E}">
        <p14:creationId xmlns:p14="http://schemas.microsoft.com/office/powerpoint/2010/main" val="273350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BD861C8-5436-4CB6-9C6D-249E50639E49}" type="datetimeFigureOut">
              <a:rPr lang="ru-RU" smtClean="0"/>
              <a:pPr/>
              <a:t>22.03.2018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6987758-86EE-4F43-8458-688AE392B6FB}" type="slidenum">
              <a:rPr lang="ru-RU" smtClean="0"/>
              <a:pPr/>
              <a:t>‹#›</a:t>
            </a:fld>
            <a:endParaRPr lang="ru-RU"/>
          </a:p>
        </p:txBody>
      </p:sp>
    </p:spTree>
    <p:extLst>
      <p:ext uri="{BB962C8B-B14F-4D97-AF65-F5344CB8AC3E}">
        <p14:creationId xmlns:p14="http://schemas.microsoft.com/office/powerpoint/2010/main" val="105816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BD861C8-5436-4CB6-9C6D-249E50639E49}" type="datetimeFigureOut">
              <a:rPr lang="ru-RU" smtClean="0"/>
              <a:pPr/>
              <a:t>22.03.2018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6987758-86EE-4F43-8458-688AE392B6FB}" type="slidenum">
              <a:rPr lang="ru-RU" smtClean="0"/>
              <a:pPr/>
              <a:t>‹#›</a:t>
            </a:fld>
            <a:endParaRPr lang="ru-RU"/>
          </a:p>
        </p:txBody>
      </p:sp>
    </p:spTree>
    <p:extLst>
      <p:ext uri="{BB962C8B-B14F-4D97-AF65-F5344CB8AC3E}">
        <p14:creationId xmlns:p14="http://schemas.microsoft.com/office/powerpoint/2010/main" val="133985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D861C8-5436-4CB6-9C6D-249E50639E49}" type="datetimeFigureOut">
              <a:rPr lang="ru-RU" smtClean="0"/>
              <a:pPr/>
              <a:t>22.03.2018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6987758-86EE-4F43-8458-688AE392B6FB}" type="slidenum">
              <a:rPr lang="ru-RU" smtClean="0"/>
              <a:pPr/>
              <a:t>‹#›</a:t>
            </a:fld>
            <a:endParaRPr lang="ru-RU"/>
          </a:p>
        </p:txBody>
      </p:sp>
    </p:spTree>
    <p:extLst>
      <p:ext uri="{BB962C8B-B14F-4D97-AF65-F5344CB8AC3E}">
        <p14:creationId xmlns:p14="http://schemas.microsoft.com/office/powerpoint/2010/main" val="186296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BD861C8-5436-4CB6-9C6D-249E50639E49}" type="datetimeFigureOut">
              <a:rPr lang="ru-RU" smtClean="0"/>
              <a:pPr/>
              <a:t>22.03.2018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987758-86EE-4F43-8458-688AE392B6FB}" type="slidenum">
              <a:rPr lang="ru-RU" smtClean="0"/>
              <a:pPr/>
              <a:t>‹#›</a:t>
            </a:fld>
            <a:endParaRPr lang="ru-RU"/>
          </a:p>
        </p:txBody>
      </p:sp>
    </p:spTree>
    <p:extLst>
      <p:ext uri="{BB962C8B-B14F-4D97-AF65-F5344CB8AC3E}">
        <p14:creationId xmlns:p14="http://schemas.microsoft.com/office/powerpoint/2010/main" val="34125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BD861C8-5436-4CB6-9C6D-249E50639E49}" type="datetimeFigureOut">
              <a:rPr lang="ru-RU" smtClean="0"/>
              <a:pPr/>
              <a:t>22.03.2018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987758-86EE-4F43-8458-688AE392B6FB}" type="slidenum">
              <a:rPr lang="ru-RU" smtClean="0"/>
              <a:pPr/>
              <a:t>‹#›</a:t>
            </a:fld>
            <a:endParaRPr lang="ru-RU"/>
          </a:p>
        </p:txBody>
      </p:sp>
    </p:spTree>
    <p:extLst>
      <p:ext uri="{BB962C8B-B14F-4D97-AF65-F5344CB8AC3E}">
        <p14:creationId xmlns:p14="http://schemas.microsoft.com/office/powerpoint/2010/main" val="346744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861C8-5436-4CB6-9C6D-249E50639E49}" type="datetimeFigureOut">
              <a:rPr lang="ru-RU" smtClean="0"/>
              <a:pPr/>
              <a:t>22.03.2018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87758-86EE-4F43-8458-688AE392B6FB}" type="slidenum">
              <a:rPr lang="ru-RU" smtClean="0"/>
              <a:pPr/>
              <a:t>‹#›</a:t>
            </a:fld>
            <a:endParaRPr lang="ru-RU"/>
          </a:p>
        </p:txBody>
      </p:sp>
    </p:spTree>
    <p:extLst>
      <p:ext uri="{BB962C8B-B14F-4D97-AF65-F5344CB8AC3E}">
        <p14:creationId xmlns:p14="http://schemas.microsoft.com/office/powerpoint/2010/main" val="3527332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package" Target="../embeddings/______Microsoft_PowerPoint.sldx"/><Relationship Id="rId7"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glossary-internet.ru/terms/%C2/338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government.ru/news/2520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55644"/>
            <a:ext cx="10515600" cy="651752"/>
          </a:xfrm>
        </p:spPr>
        <p:txBody>
          <a:bodyPr>
            <a:noAutofit/>
          </a:bodyPr>
          <a:lstStyle/>
          <a:p>
            <a:pPr algn="ctr"/>
            <a:r>
              <a:rPr lang="ru-RU" sz="3200" b="1" dirty="0">
                <a:latin typeface="Times New Roman" panose="02020603050405020304" pitchFamily="18" charset="0"/>
                <a:cs typeface="Times New Roman" panose="02020603050405020304" pitchFamily="18" charset="0"/>
              </a:rPr>
              <a:t>Порядок создания сельскохозяйственных потребительских кооперативов (</a:t>
            </a:r>
            <a:r>
              <a:rPr lang="ru-RU" sz="3200" b="1" dirty="0" err="1">
                <a:latin typeface="Times New Roman" panose="02020603050405020304" pitchFamily="18" charset="0"/>
                <a:cs typeface="Times New Roman" panose="02020603050405020304" pitchFamily="18" charset="0"/>
              </a:rPr>
              <a:t>СПоК</a:t>
            </a:r>
            <a:r>
              <a:rPr lang="ru-RU" sz="3200" b="1" dirty="0" smtClean="0">
                <a:latin typeface="Times New Roman" panose="02020603050405020304" pitchFamily="18" charset="0"/>
                <a:cs typeface="Times New Roman" panose="02020603050405020304" pitchFamily="18" charset="0"/>
              </a:rPr>
              <a:t>):</a:t>
            </a:r>
            <a:endParaRPr 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01950" y="1060316"/>
            <a:ext cx="10128114" cy="1585608"/>
          </a:xfrm>
        </p:spPr>
        <p:txBody>
          <a:bodyPr>
            <a:normAutofit/>
          </a:bodyPr>
          <a:lstStyle/>
          <a:p>
            <a:pPr marL="342900" indent="-342900">
              <a:buNone/>
            </a:pPr>
            <a:r>
              <a:rPr lang="ru-RU" sz="2000" dirty="0" smtClean="0">
                <a:latin typeface="Times New Roman" panose="02020603050405020304" pitchFamily="18" charset="0"/>
                <a:cs typeface="Times New Roman" panose="02020603050405020304" pitchFamily="18" charset="0"/>
              </a:rPr>
              <a:t>1. Информационно-консультационная работа среди населения</a:t>
            </a:r>
          </a:p>
          <a:p>
            <a:pPr marL="342900" indent="-342900">
              <a:buNone/>
            </a:pPr>
            <a:r>
              <a:rPr lang="ru-RU" sz="2000" dirty="0" smtClean="0">
                <a:latin typeface="Times New Roman" panose="02020603050405020304" pitchFamily="18" charset="0"/>
                <a:cs typeface="Times New Roman" panose="02020603050405020304" pitchFamily="18" charset="0"/>
              </a:rPr>
              <a:t>2. Подбор и организация деятельности организационного комитета (инициативной группы)</a:t>
            </a:r>
          </a:p>
          <a:p>
            <a:pPr marL="342900" indent="-342900">
              <a:buNone/>
            </a:pPr>
            <a:r>
              <a:rPr lang="ru-RU" sz="2000" dirty="0" smtClean="0">
                <a:latin typeface="Times New Roman" panose="02020603050405020304" pitchFamily="18" charset="0"/>
                <a:cs typeface="Times New Roman" panose="02020603050405020304" pitchFamily="18" charset="0"/>
              </a:rPr>
              <a:t>3. Членство в кооперативе</a:t>
            </a:r>
            <a:endParaRPr lang="ru-RU" sz="2000" dirty="0">
              <a:latin typeface="Times New Roman" panose="02020603050405020304" pitchFamily="18" charset="0"/>
              <a:cs typeface="Times New Roman" panose="02020603050405020304" pitchFamily="18" charset="0"/>
            </a:endParaRPr>
          </a:p>
        </p:txBody>
      </p:sp>
      <p:pic>
        <p:nvPicPr>
          <p:cNvPr id="4" name="Picture 6" descr="http://www.penza-online.ru/upload/medialibrary/c6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96" y="2305454"/>
            <a:ext cx="11237236" cy="4552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01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35360" y="-647474"/>
            <a:ext cx="11617291" cy="85561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lang="ru-RU" sz="1200" b="1" i="1" dirty="0" smtClean="0">
              <a:solidFill>
                <a:srgbClr val="FF0000"/>
              </a:solidFill>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1200" b="1" i="1" dirty="0">
              <a:solidFill>
                <a:srgbClr val="FF0000"/>
              </a:solidFill>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1200" b="1" i="1" dirty="0" smtClean="0">
              <a:solidFill>
                <a:srgbClr val="FF0000"/>
              </a:solidFill>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1200" b="1" i="1" dirty="0">
              <a:solidFill>
                <a:srgbClr val="FF0000"/>
              </a:solidFill>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ru-RU" sz="1600" b="1" i="1" dirty="0" smtClean="0">
              <a:solidFill>
                <a:srgbClr val="FF0000"/>
              </a:solidFill>
              <a:latin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lang="ru-RU" sz="2000" b="1" i="1" dirty="0" smtClean="0">
                <a:solidFill>
                  <a:srgbClr val="FF0000"/>
                </a:solidFill>
                <a:latin typeface="Times New Roman" pitchFamily="18" charset="0"/>
                <a:cs typeface="Times New Roman" pitchFamily="18" charset="0"/>
              </a:rPr>
              <a:t>Первый Всероссийский съезд сельских кооперативов</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accent4">
                    <a:lumMod val="50000"/>
                  </a:schemeClr>
                </a:solidFill>
                <a:effectLst/>
                <a:latin typeface="Times New Roman" pitchFamily="18" charset="0"/>
                <a:cs typeface="Times New Roman" pitchFamily="18" charset="0"/>
              </a:rPr>
              <a:t>Состоялся</a:t>
            </a:r>
            <a:r>
              <a:rPr kumimoji="0" lang="ru-RU" sz="1600" b="0" i="1" u="none" strike="noStrike" cap="none" normalizeH="0" dirty="0" smtClean="0">
                <a:ln>
                  <a:noFill/>
                </a:ln>
                <a:solidFill>
                  <a:schemeClr val="accent4">
                    <a:lumMod val="50000"/>
                  </a:schemeClr>
                </a:solidFill>
                <a:effectLst/>
                <a:latin typeface="Times New Roman" pitchFamily="18" charset="0"/>
                <a:cs typeface="Times New Roman" pitchFamily="18" charset="0"/>
              </a:rPr>
              <a:t> 21 – 22 марта 2013 года в  г. Санкт-Петербурге. На съезде рассматривался проект «</a:t>
            </a:r>
            <a:r>
              <a:rPr lang="ru-RU" sz="1600" i="1" dirty="0" smtClean="0">
                <a:solidFill>
                  <a:schemeClr val="accent4">
                    <a:lumMod val="50000"/>
                  </a:schemeClr>
                </a:solidFill>
                <a:latin typeface="Times New Roman" pitchFamily="18" charset="0"/>
                <a:cs typeface="Times New Roman" pitchFamily="18" charset="0"/>
              </a:rPr>
              <a:t>К</a:t>
            </a:r>
            <a:r>
              <a:rPr kumimoji="0" lang="ru-RU" sz="1600" b="0" i="1" u="none" strike="noStrike" cap="none" normalizeH="0" dirty="0" smtClean="0">
                <a:ln>
                  <a:noFill/>
                </a:ln>
                <a:solidFill>
                  <a:schemeClr val="accent4">
                    <a:lumMod val="50000"/>
                  </a:schemeClr>
                </a:solidFill>
                <a:effectLst/>
                <a:latin typeface="Times New Roman" pitchFamily="18" charset="0"/>
                <a:cs typeface="Times New Roman" pitchFamily="18" charset="0"/>
              </a:rPr>
              <a:t>онцепции развития кооперации на селе на период до 2020 года», который после обсуждения был одобрен. </a:t>
            </a:r>
          </a:p>
          <a:p>
            <a:pPr marL="0" marR="0" lvl="0" indent="449263" algn="ctr" defTabSz="914400" rtl="0" eaLnBrk="1" fontAlgn="base" latinLnBrk="0" hangingPunct="1">
              <a:lnSpc>
                <a:spcPct val="100000"/>
              </a:lnSpc>
              <a:spcBef>
                <a:spcPct val="0"/>
              </a:spcBef>
              <a:spcAft>
                <a:spcPct val="0"/>
              </a:spcAft>
              <a:buClrTx/>
              <a:buSzTx/>
              <a:buFontTx/>
              <a:buNone/>
              <a:tabLst/>
            </a:pPr>
            <a:r>
              <a:rPr lang="ru-RU" sz="2000" b="1" i="1" dirty="0" smtClean="0">
                <a:solidFill>
                  <a:srgbClr val="FF0000"/>
                </a:solidFill>
                <a:latin typeface="Times New Roman" pitchFamily="18" charset="0"/>
                <a:cs typeface="Times New Roman" pitchFamily="18" charset="0"/>
              </a:rPr>
              <a:t>Второй Всероссийский съезд сельских кооперативов</a:t>
            </a:r>
          </a:p>
          <a:p>
            <a:pPr indent="449263" algn="just" fontAlgn="base">
              <a:spcBef>
                <a:spcPct val="0"/>
              </a:spcBef>
              <a:spcAft>
                <a:spcPct val="0"/>
              </a:spcAft>
            </a:pPr>
            <a:r>
              <a:rPr lang="ru-RU" sz="1600" i="1" dirty="0" smtClean="0">
                <a:solidFill>
                  <a:schemeClr val="accent4">
                    <a:lumMod val="50000"/>
                  </a:schemeClr>
                </a:solidFill>
                <a:latin typeface="Times New Roman" pitchFamily="18" charset="0"/>
                <a:cs typeface="Times New Roman" pitchFamily="18" charset="0"/>
              </a:rPr>
              <a:t>Проходил 3 – 4 апреля 2014 г. в г. Санкт – Петербурге </a:t>
            </a:r>
            <a:r>
              <a:rPr lang="ru-RU" sz="1600" i="1" dirty="0" err="1" smtClean="0">
                <a:solidFill>
                  <a:schemeClr val="accent4">
                    <a:lumMod val="50000"/>
                  </a:schemeClr>
                </a:solidFill>
                <a:latin typeface="Times New Roman" pitchFamily="18" charset="0"/>
                <a:cs typeface="Times New Roman" pitchFamily="18" charset="0"/>
              </a:rPr>
              <a:t>убеждил</a:t>
            </a:r>
            <a:r>
              <a:rPr lang="ru-RU" sz="1600" i="1" dirty="0" smtClean="0">
                <a:solidFill>
                  <a:schemeClr val="accent4">
                    <a:lumMod val="50000"/>
                  </a:schemeClr>
                </a:solidFill>
                <a:latin typeface="Times New Roman" pitchFamily="18" charset="0"/>
                <a:cs typeface="Times New Roman" pitchFamily="18" charset="0"/>
              </a:rPr>
              <a:t> в том, что кооперативное сообщество настроено на самоорганизацию, регулярную системную работу в сотрудничестве с федеральными и региональными органами государственной власти</a:t>
            </a:r>
          </a:p>
          <a:p>
            <a:pPr indent="449263" algn="ctr" fontAlgn="base">
              <a:spcBef>
                <a:spcPct val="0"/>
              </a:spcBef>
              <a:spcAft>
                <a:spcPct val="0"/>
              </a:spcAft>
            </a:pPr>
            <a:r>
              <a:rPr lang="ru-RU" sz="2000" b="1" i="1" dirty="0" smtClean="0">
                <a:solidFill>
                  <a:srgbClr val="FF0000"/>
                </a:solidFill>
                <a:latin typeface="Times New Roman" pitchFamily="18" charset="0"/>
                <a:cs typeface="Times New Roman" pitchFamily="18" charset="0"/>
              </a:rPr>
              <a:t>Третий Всероссийский съезд сельских кооперативов</a:t>
            </a:r>
          </a:p>
          <a:p>
            <a:pPr indent="449263" algn="just" fontAlgn="base">
              <a:spcBef>
                <a:spcPct val="0"/>
              </a:spcBef>
              <a:spcAft>
                <a:spcPct val="0"/>
              </a:spcAft>
            </a:pPr>
            <a:r>
              <a:rPr lang="ru-RU" sz="1600" i="1" dirty="0" smtClean="0">
                <a:solidFill>
                  <a:schemeClr val="accent4">
                    <a:lumMod val="50000"/>
                  </a:schemeClr>
                </a:solidFill>
                <a:latin typeface="Times New Roman" pitchFamily="18" charset="0"/>
                <a:cs typeface="Times New Roman" pitchFamily="18" charset="0"/>
              </a:rPr>
              <a:t>Проходил 25 – 26 августа 2015 г. в г. Санкт – Петербурге, где обсуждались вопросы развития кооперации, </a:t>
            </a:r>
            <a:r>
              <a:rPr lang="ru-RU" sz="1600" i="1" dirty="0" err="1" smtClean="0">
                <a:solidFill>
                  <a:schemeClr val="accent4">
                    <a:lumMod val="50000"/>
                  </a:schemeClr>
                </a:solidFill>
                <a:latin typeface="Times New Roman" pitchFamily="18" charset="0"/>
                <a:cs typeface="Times New Roman" pitchFamily="18" charset="0"/>
              </a:rPr>
              <a:t>импортозамещения</a:t>
            </a:r>
            <a:r>
              <a:rPr lang="ru-RU" sz="1600" i="1" dirty="0" smtClean="0">
                <a:solidFill>
                  <a:schemeClr val="accent4">
                    <a:lumMod val="50000"/>
                  </a:schemeClr>
                </a:solidFill>
                <a:latin typeface="Times New Roman" pitchFamily="18" charset="0"/>
                <a:cs typeface="Times New Roman" pitchFamily="18" charset="0"/>
              </a:rPr>
              <a:t>, состоянии и путях совершенствования нормативной правовой базы сельскохозяйственной кооперации, участие молодежи в развитии сельской кооперации. Рассматривались перспективы развития сельскохозяйственной потребительской кооперации и кредитной кооперации, ревизионных союзов.</a:t>
            </a:r>
          </a:p>
          <a:p>
            <a:pPr indent="449263" algn="ctr" fontAlgn="base">
              <a:spcBef>
                <a:spcPct val="0"/>
              </a:spcBef>
              <a:spcAft>
                <a:spcPct val="0"/>
              </a:spcAft>
            </a:pPr>
            <a:r>
              <a:rPr lang="ru-RU" sz="2000" b="1" i="1" dirty="0" smtClean="0">
                <a:solidFill>
                  <a:srgbClr val="FF0000"/>
                </a:solidFill>
                <a:latin typeface="Times New Roman" pitchFamily="18" charset="0"/>
                <a:cs typeface="Times New Roman" pitchFamily="18" charset="0"/>
              </a:rPr>
              <a:t>Четвертый </a:t>
            </a:r>
            <a:r>
              <a:rPr lang="ru-RU" sz="2000" b="1" i="1" dirty="0">
                <a:solidFill>
                  <a:srgbClr val="FF0000"/>
                </a:solidFill>
                <a:latin typeface="Times New Roman" pitchFamily="18" charset="0"/>
                <a:cs typeface="Times New Roman" pitchFamily="18" charset="0"/>
              </a:rPr>
              <a:t>Всероссийский съезд сельских </a:t>
            </a:r>
            <a:r>
              <a:rPr lang="ru-RU" sz="2000" b="1" i="1" dirty="0" smtClean="0">
                <a:solidFill>
                  <a:srgbClr val="FF0000"/>
                </a:solidFill>
                <a:latin typeface="Times New Roman" pitchFamily="18" charset="0"/>
                <a:cs typeface="Times New Roman" pitchFamily="18" charset="0"/>
              </a:rPr>
              <a:t>кооперативов</a:t>
            </a:r>
          </a:p>
          <a:p>
            <a:pPr lvl="0" indent="449263" algn="just" fontAlgn="base">
              <a:spcBef>
                <a:spcPct val="0"/>
              </a:spcBef>
              <a:spcAft>
                <a:spcPct val="0"/>
              </a:spcAft>
            </a:pPr>
            <a:r>
              <a:rPr lang="ru-RU" sz="1600" i="1" dirty="0">
                <a:solidFill>
                  <a:schemeClr val="accent4">
                    <a:lumMod val="50000"/>
                  </a:schemeClr>
                </a:solidFill>
                <a:latin typeface="Times New Roman" pitchFamily="18" charset="0"/>
                <a:cs typeface="Times New Roman" pitchFamily="18" charset="0"/>
              </a:rPr>
              <a:t>Состоялся </a:t>
            </a:r>
            <a:r>
              <a:rPr lang="ru-RU" sz="1600" i="1" dirty="0" smtClean="0">
                <a:solidFill>
                  <a:schemeClr val="accent4">
                    <a:lumMod val="50000"/>
                  </a:schemeClr>
                </a:solidFill>
                <a:latin typeface="Times New Roman" pitchFamily="18" charset="0"/>
                <a:cs typeface="Times New Roman" pitchFamily="18" charset="0"/>
              </a:rPr>
              <a:t>10 </a:t>
            </a:r>
            <a:r>
              <a:rPr lang="ru-RU" sz="1600" i="1" dirty="0">
                <a:solidFill>
                  <a:schemeClr val="accent4">
                    <a:lumMod val="50000"/>
                  </a:schemeClr>
                </a:solidFill>
                <a:latin typeface="Times New Roman" pitchFamily="18" charset="0"/>
                <a:cs typeface="Times New Roman" pitchFamily="18" charset="0"/>
              </a:rPr>
              <a:t>– </a:t>
            </a:r>
            <a:r>
              <a:rPr lang="ru-RU" sz="1600" i="1" dirty="0" smtClean="0">
                <a:solidFill>
                  <a:schemeClr val="accent4">
                    <a:lumMod val="50000"/>
                  </a:schemeClr>
                </a:solidFill>
                <a:latin typeface="Times New Roman" pitchFamily="18" charset="0"/>
                <a:cs typeface="Times New Roman" pitchFamily="18" charset="0"/>
              </a:rPr>
              <a:t>11 ноября 2016 </a:t>
            </a:r>
            <a:r>
              <a:rPr lang="ru-RU" sz="1600" i="1" dirty="0">
                <a:solidFill>
                  <a:schemeClr val="accent4">
                    <a:lumMod val="50000"/>
                  </a:schemeClr>
                </a:solidFill>
                <a:latin typeface="Times New Roman" pitchFamily="18" charset="0"/>
                <a:cs typeface="Times New Roman" pitchFamily="18" charset="0"/>
              </a:rPr>
              <a:t>года в  г. </a:t>
            </a:r>
            <a:r>
              <a:rPr lang="ru-RU" sz="1600" i="1" dirty="0" smtClean="0">
                <a:solidFill>
                  <a:schemeClr val="accent4">
                    <a:lumMod val="50000"/>
                  </a:schemeClr>
                </a:solidFill>
                <a:latin typeface="Times New Roman" pitchFamily="18" charset="0"/>
                <a:cs typeface="Times New Roman" pitchFamily="18" charset="0"/>
              </a:rPr>
              <a:t>Москве, на котором обсуждались  вопросы «Сельскохозяйственная кооперация как стратегический путь развития отрасли».</a:t>
            </a:r>
            <a:endParaRPr lang="ru-RU" sz="1600" b="1" i="1" dirty="0">
              <a:solidFill>
                <a:srgbClr val="FF0000"/>
              </a:solidFill>
              <a:latin typeface="Times New Roman" pitchFamily="18" charset="0"/>
              <a:cs typeface="Times New Roman" pitchFamily="18" charset="0"/>
            </a:endParaRPr>
          </a:p>
          <a:p>
            <a:pPr indent="449263" algn="ctr" fontAlgn="base">
              <a:spcBef>
                <a:spcPct val="0"/>
              </a:spcBef>
              <a:spcAft>
                <a:spcPct val="0"/>
              </a:spcAft>
            </a:pPr>
            <a:r>
              <a:rPr lang="ru-RU" sz="2000" b="1" i="1" dirty="0" smtClean="0">
                <a:solidFill>
                  <a:srgbClr val="FF0000"/>
                </a:solidFill>
                <a:latin typeface="Times New Roman" pitchFamily="18" charset="0"/>
                <a:cs typeface="Times New Roman" pitchFamily="18" charset="0"/>
              </a:rPr>
              <a:t>Пятый </a:t>
            </a:r>
            <a:r>
              <a:rPr lang="ru-RU" sz="2000" b="1" i="1" dirty="0">
                <a:solidFill>
                  <a:srgbClr val="FF0000"/>
                </a:solidFill>
                <a:latin typeface="Times New Roman" pitchFamily="18" charset="0"/>
                <a:cs typeface="Times New Roman" pitchFamily="18" charset="0"/>
              </a:rPr>
              <a:t>Всероссийский съезд сельских </a:t>
            </a:r>
            <a:r>
              <a:rPr lang="ru-RU" sz="2000" b="1" i="1" dirty="0" smtClean="0">
                <a:solidFill>
                  <a:srgbClr val="FF0000"/>
                </a:solidFill>
                <a:latin typeface="Times New Roman" pitchFamily="18" charset="0"/>
                <a:cs typeface="Times New Roman" pitchFamily="18" charset="0"/>
              </a:rPr>
              <a:t>кооперативов</a:t>
            </a:r>
          </a:p>
          <a:p>
            <a:pPr lvl="0" indent="449263" algn="just" fontAlgn="base">
              <a:spcBef>
                <a:spcPct val="0"/>
              </a:spcBef>
              <a:spcAft>
                <a:spcPct val="0"/>
              </a:spcAft>
            </a:pPr>
            <a:r>
              <a:rPr lang="ru-RU" sz="1600" i="1" dirty="0" smtClean="0">
                <a:solidFill>
                  <a:schemeClr val="accent4">
                    <a:lumMod val="50000"/>
                  </a:schemeClr>
                </a:solidFill>
                <a:latin typeface="Times New Roman" pitchFamily="18" charset="0"/>
                <a:cs typeface="Times New Roman" pitchFamily="18" charset="0"/>
              </a:rPr>
              <a:t>16 </a:t>
            </a:r>
            <a:r>
              <a:rPr lang="ru-RU" sz="1600" i="1" dirty="0">
                <a:solidFill>
                  <a:schemeClr val="accent4">
                    <a:lumMod val="50000"/>
                  </a:schemeClr>
                </a:solidFill>
                <a:latin typeface="Times New Roman" pitchFamily="18" charset="0"/>
                <a:cs typeface="Times New Roman" pitchFamily="18" charset="0"/>
              </a:rPr>
              <a:t>– </a:t>
            </a:r>
            <a:r>
              <a:rPr lang="ru-RU" sz="1600" i="1" dirty="0" smtClean="0">
                <a:solidFill>
                  <a:schemeClr val="accent4">
                    <a:lumMod val="50000"/>
                  </a:schemeClr>
                </a:solidFill>
                <a:latin typeface="Times New Roman" pitchFamily="18" charset="0"/>
                <a:cs typeface="Times New Roman" pitchFamily="18" charset="0"/>
              </a:rPr>
              <a:t>17 </a:t>
            </a:r>
            <a:r>
              <a:rPr lang="ru-RU" sz="1600" i="1" dirty="0">
                <a:solidFill>
                  <a:schemeClr val="accent4">
                    <a:lumMod val="50000"/>
                  </a:schemeClr>
                </a:solidFill>
                <a:latin typeface="Times New Roman" pitchFamily="18" charset="0"/>
                <a:cs typeface="Times New Roman" pitchFamily="18" charset="0"/>
              </a:rPr>
              <a:t>ноября </a:t>
            </a:r>
            <a:r>
              <a:rPr lang="ru-RU" sz="1600" i="1" dirty="0" smtClean="0">
                <a:solidFill>
                  <a:schemeClr val="accent4">
                    <a:lumMod val="50000"/>
                  </a:schemeClr>
                </a:solidFill>
                <a:latin typeface="Times New Roman" pitchFamily="18" charset="0"/>
                <a:cs typeface="Times New Roman" pitchFamily="18" charset="0"/>
              </a:rPr>
              <a:t>2017 </a:t>
            </a:r>
            <a:r>
              <a:rPr lang="ru-RU" sz="1600" i="1" dirty="0">
                <a:solidFill>
                  <a:schemeClr val="accent4">
                    <a:lumMod val="50000"/>
                  </a:schemeClr>
                </a:solidFill>
                <a:latin typeface="Times New Roman" pitchFamily="18" charset="0"/>
                <a:cs typeface="Times New Roman" pitchFamily="18" charset="0"/>
              </a:rPr>
              <a:t>года в  г. Москве, на котором обсуждались  вопросы </a:t>
            </a:r>
            <a:r>
              <a:rPr lang="ru-RU" sz="1600" i="1" dirty="0" smtClean="0">
                <a:solidFill>
                  <a:schemeClr val="accent4">
                    <a:lumMod val="50000"/>
                  </a:schemeClr>
                </a:solidFill>
                <a:latin typeface="Times New Roman" pitchFamily="18" charset="0"/>
                <a:cs typeface="Times New Roman" pitchFamily="18" charset="0"/>
              </a:rPr>
              <a:t>«Магистральные направления кооперативного строительства», включающие:</a:t>
            </a:r>
          </a:p>
          <a:p>
            <a:pPr marL="285750" lvl="0" indent="-285750" algn="just" fontAlgn="base">
              <a:spcBef>
                <a:spcPct val="0"/>
              </a:spcBef>
              <a:spcAft>
                <a:spcPct val="0"/>
              </a:spcAft>
              <a:buFontTx/>
              <a:buChar char="-"/>
            </a:pPr>
            <a:r>
              <a:rPr lang="ru-RU" sz="1600" i="1" dirty="0" smtClean="0">
                <a:solidFill>
                  <a:schemeClr val="accent4">
                    <a:lumMod val="50000"/>
                  </a:schemeClr>
                </a:solidFill>
                <a:latin typeface="Times New Roman" pitchFamily="18" charset="0"/>
                <a:cs typeface="Times New Roman" pitchFamily="18" charset="0"/>
              </a:rPr>
              <a:t>развитие малых форм хозяйствования на селе и малого и среднего бизнеса в АПК – основание для ускоренного кооперативного строительства;</a:t>
            </a:r>
          </a:p>
          <a:p>
            <a:pPr marL="285750" lvl="0" indent="-285750" algn="just" fontAlgn="base">
              <a:spcBef>
                <a:spcPct val="0"/>
              </a:spcBef>
              <a:spcAft>
                <a:spcPct val="0"/>
              </a:spcAft>
              <a:buFontTx/>
              <a:buChar char="-"/>
            </a:pPr>
            <a:r>
              <a:rPr lang="ru-RU" sz="1600" i="1" dirty="0" smtClean="0">
                <a:solidFill>
                  <a:schemeClr val="accent4">
                    <a:lumMod val="50000"/>
                  </a:schemeClr>
                </a:solidFill>
                <a:latin typeface="Times New Roman" pitchFamily="18" charset="0"/>
                <a:cs typeface="Times New Roman" pitchFamily="18" charset="0"/>
              </a:rPr>
              <a:t>Государственная поддержка развития сельскохозяйственной кооперации;</a:t>
            </a:r>
          </a:p>
          <a:p>
            <a:pPr marL="285750" lvl="0" indent="-285750" algn="just" fontAlgn="base">
              <a:spcBef>
                <a:spcPct val="0"/>
              </a:spcBef>
              <a:spcAft>
                <a:spcPct val="0"/>
              </a:spcAft>
              <a:buFontTx/>
              <a:buChar char="-"/>
            </a:pPr>
            <a:r>
              <a:rPr lang="ru-RU" sz="1600" i="1" dirty="0" smtClean="0">
                <a:solidFill>
                  <a:schemeClr val="accent4">
                    <a:lumMod val="50000"/>
                  </a:schemeClr>
                </a:solidFill>
                <a:latin typeface="Times New Roman" pitchFamily="18" charset="0"/>
                <a:cs typeface="Times New Roman" pitchFamily="18" charset="0"/>
              </a:rPr>
              <a:t>Законодательство, определяющее</a:t>
            </a:r>
            <a:r>
              <a:rPr lang="ru-RU" sz="1600" i="1" dirty="0">
                <a:solidFill>
                  <a:schemeClr val="accent4">
                    <a:lumMod val="50000"/>
                  </a:schemeClr>
                </a:solidFill>
                <a:latin typeface="Times New Roman" pitchFamily="18" charset="0"/>
                <a:cs typeface="Times New Roman" pitchFamily="18" charset="0"/>
              </a:rPr>
              <a:t> </a:t>
            </a:r>
            <a:r>
              <a:rPr lang="ru-RU" sz="1600" i="1" dirty="0" smtClean="0">
                <a:solidFill>
                  <a:schemeClr val="accent4">
                    <a:lumMod val="50000"/>
                  </a:schemeClr>
                </a:solidFill>
                <a:latin typeface="Times New Roman" pitchFamily="18" charset="0"/>
                <a:cs typeface="Times New Roman" pitchFamily="18" charset="0"/>
              </a:rPr>
              <a:t>динамику сельскохозяйственной </a:t>
            </a:r>
            <a:r>
              <a:rPr lang="ru-RU" sz="1600" i="1" dirty="0">
                <a:solidFill>
                  <a:schemeClr val="accent4">
                    <a:lumMod val="50000"/>
                  </a:schemeClr>
                </a:solidFill>
                <a:latin typeface="Times New Roman" pitchFamily="18" charset="0"/>
                <a:cs typeface="Times New Roman" pitchFamily="18" charset="0"/>
              </a:rPr>
              <a:t>кооперации</a:t>
            </a:r>
            <a:r>
              <a:rPr lang="ru-RU" sz="1600" i="1" dirty="0" smtClean="0">
                <a:solidFill>
                  <a:schemeClr val="accent4">
                    <a:lumMod val="50000"/>
                  </a:schemeClr>
                </a:solidFill>
                <a:latin typeface="Times New Roman" pitchFamily="18" charset="0"/>
                <a:cs typeface="Times New Roman" pitchFamily="18" charset="0"/>
              </a:rPr>
              <a:t>;</a:t>
            </a:r>
          </a:p>
          <a:p>
            <a:pPr marL="285750" lvl="0" indent="-285750" algn="just" fontAlgn="base">
              <a:spcBef>
                <a:spcPct val="0"/>
              </a:spcBef>
              <a:spcAft>
                <a:spcPct val="0"/>
              </a:spcAft>
              <a:buFontTx/>
              <a:buChar char="-"/>
            </a:pPr>
            <a:r>
              <a:rPr lang="ru-RU" sz="1600" i="1" dirty="0" smtClean="0">
                <a:solidFill>
                  <a:schemeClr val="accent4">
                    <a:lumMod val="50000"/>
                  </a:schemeClr>
                </a:solidFill>
                <a:latin typeface="Times New Roman" pitchFamily="18" charset="0"/>
                <a:cs typeface="Times New Roman" pitchFamily="18" charset="0"/>
              </a:rPr>
              <a:t>Сельскохозяйственные производственные кооперативы – современная трудовая форма сельскохозяйственного предпринимательства.</a:t>
            </a:r>
            <a:endParaRPr lang="ru-RU" sz="1600" i="1" dirty="0" smtClean="0">
              <a:solidFill>
                <a:srgbClr val="FF0000"/>
              </a:solidFill>
              <a:latin typeface="Times New Roman" panose="02020603050405020304" pitchFamily="18" charset="0"/>
              <a:cs typeface="Times New Roman" pitchFamily="18" charset="0"/>
            </a:endParaRPr>
          </a:p>
          <a:p>
            <a:pPr indent="449263" algn="just" fontAlgn="base">
              <a:spcBef>
                <a:spcPct val="0"/>
              </a:spcBef>
              <a:spcAft>
                <a:spcPct val="0"/>
              </a:spcAft>
            </a:pPr>
            <a:endParaRPr lang="ru-RU" sz="1200" b="1" i="1" dirty="0" smtClean="0">
              <a:solidFill>
                <a:srgbClr val="FF0000"/>
              </a:solidFill>
              <a:latin typeface="Times New Roman" pitchFamily="18" charset="0"/>
              <a:cs typeface="Times New Roman" pitchFamily="18" charset="0"/>
            </a:endParaRPr>
          </a:p>
          <a:p>
            <a:pPr indent="449263" algn="ctr" fontAlgn="base">
              <a:spcBef>
                <a:spcPct val="0"/>
              </a:spcBef>
              <a:spcAft>
                <a:spcPct val="0"/>
              </a:spcAft>
            </a:pPr>
            <a:endParaRPr lang="ru-RU" sz="1400" b="1" i="1" dirty="0" smtClean="0">
              <a:solidFill>
                <a:srgbClr val="FF0000"/>
              </a:solidFill>
              <a:latin typeface="Times New Roman" pitchFamily="18" charset="0"/>
              <a:cs typeface="Times New Roman" pitchFamily="18" charset="0"/>
            </a:endParaRPr>
          </a:p>
          <a:p>
            <a:pPr indent="449263" algn="ctr" fontAlgn="base">
              <a:spcBef>
                <a:spcPct val="0"/>
              </a:spcBef>
              <a:spcAft>
                <a:spcPct val="0"/>
              </a:spcAft>
            </a:pPr>
            <a:endParaRPr lang="ru-RU" sz="1400" b="1" i="1" dirty="0" smtClean="0">
              <a:solidFill>
                <a:srgbClr val="FF0000"/>
              </a:solidFill>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dirty="0" smtClean="0">
              <a:ln>
                <a:noFill/>
              </a:ln>
              <a:solidFill>
                <a:schemeClr val="accent4">
                  <a:lumMod val="50000"/>
                </a:schemeClr>
              </a:solidFill>
              <a:effectLst/>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dirty="0" smtClean="0">
              <a:ln>
                <a:noFill/>
              </a:ln>
              <a:solidFill>
                <a:schemeClr val="accent4">
                  <a:lumMod val="50000"/>
                </a:schemeClr>
              </a:solidFill>
              <a:effectLst/>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1800" b="0" i="1" u="none" strike="noStrike" cap="none" normalizeH="0" baseline="0" dirty="0" smtClean="0">
              <a:ln>
                <a:noFill/>
              </a:ln>
              <a:solidFill>
                <a:schemeClr val="accent4">
                  <a:lumMod val="50000"/>
                </a:schemeClr>
              </a:solidFill>
              <a:effectLst/>
              <a:latin typeface="Arial" pitchFamily="34" charset="0"/>
            </a:endParaRPr>
          </a:p>
        </p:txBody>
      </p:sp>
    </p:spTree>
    <p:extLst>
      <p:ext uri="{BB962C8B-B14F-4D97-AF65-F5344CB8AC3E}">
        <p14:creationId xmlns:p14="http://schemas.microsoft.com/office/powerpoint/2010/main" val="2437317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2144889"/>
          </a:xfrm>
        </p:spPr>
        <p:txBody>
          <a:bodyPr>
            <a:normAutofit fontScale="90000"/>
          </a:bodyPr>
          <a:lstStyle/>
          <a:p>
            <a:pPr algn="ctr" defTabSz="631825"/>
            <a:r>
              <a:rPr lang="en-US" sz="1600" dirty="0">
                <a:latin typeface="Times New Roman" panose="02020603050405020304" pitchFamily="18" charset="0"/>
                <a:cs typeface="Times New Roman" panose="02020603050405020304" pitchFamily="18" charset="0"/>
              </a:rPr>
              <a:t> </a:t>
            </a:r>
            <a:r>
              <a:rPr lang="ru-RU" sz="2700" b="1" dirty="0" smtClean="0">
                <a:latin typeface="Times New Roman" panose="02020603050405020304" pitchFamily="18" charset="0"/>
                <a:cs typeface="Times New Roman" panose="02020603050405020304" pitchFamily="18" charset="0"/>
              </a:rPr>
              <a:t>Всероссийский форум </a:t>
            </a:r>
            <a:r>
              <a:rPr lang="ru-RU" sz="2700" b="1" dirty="0" err="1" smtClean="0">
                <a:latin typeface="Times New Roman" panose="02020603050405020304" pitchFamily="18" charset="0"/>
                <a:cs typeface="Times New Roman" panose="02020603050405020304" pitchFamily="18" charset="0"/>
              </a:rPr>
              <a:t>сельхозтоваропроизводителей</a:t>
            </a:r>
            <a:r>
              <a:rPr lang="ru-RU" sz="2700" b="1" dirty="0" smtClean="0">
                <a:latin typeface="Times New Roman" panose="02020603050405020304" pitchFamily="18" charset="0"/>
                <a:cs typeface="Times New Roman" panose="02020603050405020304" pitchFamily="18" charset="0"/>
              </a:rPr>
              <a:t/>
            </a:r>
            <a:br>
              <a:rPr lang="ru-RU" sz="2700" b="1" dirty="0" smtClean="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 11-12 марта 2018 года ( г. Волгоград – г.  Краснодар)</a:t>
            </a:r>
            <a:br>
              <a:rPr lang="ru-RU" sz="2700" b="1" dirty="0" smtClean="0">
                <a:latin typeface="Times New Roman" panose="02020603050405020304" pitchFamily="18" charset="0"/>
                <a:cs typeface="Times New Roman" panose="02020603050405020304" pitchFamily="18" charset="0"/>
              </a:rPr>
            </a:br>
            <a:r>
              <a:rPr lang="ru-RU" sz="2700" b="1" dirty="0" smtClean="0">
                <a:latin typeface="Times New Roman" panose="02020603050405020304" pitchFamily="18" charset="0"/>
                <a:cs typeface="Times New Roman" panose="02020603050405020304" pitchFamily="18" charset="0"/>
              </a:rPr>
              <a:t> </a:t>
            </a:r>
            <a:r>
              <a:rPr lang="ru-RU" sz="2700" dirty="0" smtClean="0">
                <a:latin typeface="Times New Roman" panose="02020603050405020304" pitchFamily="18" charset="0"/>
                <a:cs typeface="Times New Roman" panose="02020603050405020304" pitchFamily="18" charset="0"/>
              </a:rPr>
              <a:t>Ключевые темы: </a:t>
            </a:r>
            <a:br>
              <a:rPr lang="ru-RU" sz="27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 роль государства </a:t>
            </a:r>
            <a:r>
              <a:rPr lang="ru-RU" sz="2700" dirty="0">
                <a:latin typeface="Times New Roman" panose="02020603050405020304" pitchFamily="18" charset="0"/>
                <a:cs typeface="Times New Roman" panose="02020603050405020304" pitchFamily="18" charset="0"/>
              </a:rPr>
              <a:t>в повышении конкурентоспособности;</a:t>
            </a:r>
            <a:br>
              <a:rPr lang="ru-RU" sz="2700" dirty="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 перспективные </a:t>
            </a:r>
            <a:r>
              <a:rPr lang="ru-RU" sz="2700" dirty="0">
                <a:latin typeface="Times New Roman" panose="02020603050405020304" pitchFamily="18" charset="0"/>
                <a:cs typeface="Times New Roman" panose="02020603050405020304" pitchFamily="18" charset="0"/>
              </a:rPr>
              <a:t>направления развития фермерских хозяйств и кооперации</a:t>
            </a:r>
            <a:r>
              <a:rPr lang="ru-RU" sz="2700" dirty="0" smtClean="0">
                <a:latin typeface="Times New Roman" panose="02020603050405020304" pitchFamily="18" charset="0"/>
                <a:cs typeface="Times New Roman" panose="02020603050405020304" pitchFamily="18" charset="0"/>
              </a:rPr>
              <a:t>;</a:t>
            </a:r>
            <a:br>
              <a:rPr lang="ru-RU" sz="2700" dirty="0" smtClean="0">
                <a:latin typeface="Times New Roman" panose="02020603050405020304" pitchFamily="18" charset="0"/>
                <a:cs typeface="Times New Roman" panose="02020603050405020304" pitchFamily="18" charset="0"/>
              </a:rPr>
            </a:br>
            <a:r>
              <a:rPr lang="ru-RU" sz="2700" dirty="0" smtClean="0">
                <a:latin typeface="Times New Roman" panose="02020603050405020304" pitchFamily="18" charset="0"/>
                <a:cs typeface="Times New Roman" panose="02020603050405020304" pitchFamily="18" charset="0"/>
              </a:rPr>
              <a:t>-</a:t>
            </a:r>
            <a:r>
              <a:rPr lang="ru-RU" sz="2700" i="1" dirty="0" smtClean="0">
                <a:latin typeface="Times New Roman" panose="02020603050405020304" pitchFamily="18" charset="0"/>
                <a:cs typeface="Times New Roman" panose="02020603050405020304" pitchFamily="18" charset="0"/>
              </a:rPr>
              <a:t> </a:t>
            </a:r>
            <a:r>
              <a:rPr lang="ru-RU" sz="2700" dirty="0">
                <a:latin typeface="Times New Roman" panose="02020603050405020304" pitchFamily="18" charset="0"/>
                <a:cs typeface="Times New Roman" panose="02020603050405020304" pitchFamily="18" charset="0"/>
              </a:rPr>
              <a:t>механизмы государственной поддержки малых форм хозяйствования</a:t>
            </a:r>
            <a:r>
              <a:rPr lang="ru-RU" sz="2200" b="1" dirty="0">
                <a:latin typeface="Times New Roman" panose="02020603050405020304" pitchFamily="18" charset="0"/>
                <a:cs typeface="Times New Roman" panose="02020603050405020304" pitchFamily="18" charset="0"/>
              </a:rPr>
              <a:t/>
            </a:r>
            <a:br>
              <a:rPr lang="ru-RU" sz="2200" b="1" dirty="0">
                <a:latin typeface="Times New Roman" panose="02020603050405020304" pitchFamily="18" charset="0"/>
                <a:cs typeface="Times New Roman" panose="02020603050405020304" pitchFamily="18" charset="0"/>
              </a:rPr>
            </a:br>
            <a:endParaRPr lang="ru-RU" sz="2200" b="1" dirty="0">
              <a:latin typeface="Times New Roman" panose="02020603050405020304" pitchFamily="18" charset="0"/>
              <a:cs typeface="Times New Roman" panose="02020603050405020304" pitchFamily="18" charset="0"/>
            </a:endParaRPr>
          </a:p>
        </p:txBody>
      </p:sp>
      <p:pic>
        <p:nvPicPr>
          <p:cNvPr id="3" name="Рисунок 2" descr="На пленарном заседании Всероссийского форума сельхозпроизводителей."/>
          <p:cNvPicPr/>
          <p:nvPr/>
        </p:nvPicPr>
        <p:blipFill>
          <a:blip r:embed="rId2">
            <a:extLst>
              <a:ext uri="{28A0092B-C50C-407E-A947-70E740481C1C}">
                <a14:useLocalDpi xmlns:a14="http://schemas.microsoft.com/office/drawing/2010/main" val="0"/>
              </a:ext>
            </a:extLst>
          </a:blip>
          <a:srcRect/>
          <a:stretch>
            <a:fillRect/>
          </a:stretch>
        </p:blipFill>
        <p:spPr bwMode="auto">
          <a:xfrm>
            <a:off x="1919111" y="2144888"/>
            <a:ext cx="8037689" cy="4713111"/>
          </a:xfrm>
          <a:prstGeom prst="rect">
            <a:avLst/>
          </a:prstGeom>
          <a:noFill/>
          <a:ln>
            <a:noFill/>
          </a:ln>
        </p:spPr>
      </p:pic>
    </p:spTree>
    <p:extLst>
      <p:ext uri="{BB962C8B-B14F-4D97-AF65-F5344CB8AC3E}">
        <p14:creationId xmlns:p14="http://schemas.microsoft.com/office/powerpoint/2010/main" val="277124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94552"/>
            <a:ext cx="10515600" cy="690665"/>
          </a:xfrm>
        </p:spPr>
        <p:txBody>
          <a:bodyPr>
            <a:normAutofit fontScale="90000"/>
          </a:bodyPr>
          <a:lstStyle/>
          <a:p>
            <a:pPr algn="ct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В Белгородской области функционируют региональные кооперативные объединения (союзы, ассоциации):</a:t>
            </a:r>
            <a:br>
              <a:rPr lang="ru-RU" sz="2700" b="1" dirty="0" smtClean="0">
                <a:latin typeface="Times New Roman" pitchFamily="18" charset="0"/>
                <a:cs typeface="Times New Roman" pitchFamily="18" charset="0"/>
              </a:rPr>
            </a:br>
            <a:endParaRPr lang="ru-RU" sz="2700" dirty="0"/>
          </a:p>
        </p:txBody>
      </p:sp>
      <p:sp>
        <p:nvSpPr>
          <p:cNvPr id="3" name="Объект 2"/>
          <p:cNvSpPr>
            <a:spLocks noGrp="1"/>
          </p:cNvSpPr>
          <p:nvPr>
            <p:ph idx="1"/>
          </p:nvPr>
        </p:nvSpPr>
        <p:spPr/>
        <p:txBody>
          <a:bodyPr>
            <a:normAutofit/>
          </a:bodyPr>
          <a:lstStyle/>
          <a:p>
            <a:pPr algn="ctr"/>
            <a:r>
              <a:rPr lang="ru-RU" b="1" i="1" dirty="0" smtClean="0">
                <a:latin typeface="Times New Roman" pitchFamily="18" charset="0"/>
                <a:cs typeface="Times New Roman" pitchFamily="18" charset="0"/>
              </a:rPr>
              <a:t>БЕЛГОРОДСКАЯ ОБЛАСТНАЯ АССОЦИАЦИЯ КРЕСТЬЯНСКИХ (ФЕРМЕРСКИХ) ХОЗЯЙСТВ И СЕЛЬСКОХОЗЯЙСТВЕННЫХ КООПЕРАТИВОВ "БЕЛАККОР», 2002 г. </a:t>
            </a:r>
          </a:p>
          <a:p>
            <a:pPr algn="ctr"/>
            <a:r>
              <a:rPr lang="ru-RU" b="1" i="1" dirty="0" smtClean="0">
                <a:latin typeface="Times New Roman" pitchFamily="18" charset="0"/>
                <a:cs typeface="Times New Roman" pitchFamily="18" charset="0"/>
              </a:rPr>
              <a:t>БЕЛГОРОДСКОЕ РЕГИОНАЛЬНОЕ ОТДЕЛЕНИЕ ОБЩЕРОССИЙСКОЙ ОБЩЕСТВЕННОЙ ОРГАНИЗАЦИИ «СОЮЗ САДОВОДОВ РОССИИ», 2003 г.</a:t>
            </a:r>
          </a:p>
          <a:p>
            <a:pPr algn="ctr"/>
            <a:r>
              <a:rPr lang="ru-RU" b="1" i="1" dirty="0" smtClean="0">
                <a:latin typeface="Times New Roman" pitchFamily="18" charset="0"/>
                <a:cs typeface="Times New Roman" pitchFamily="18" charset="0"/>
              </a:rPr>
              <a:t>РЕВИЗИОННЫЙ СОЮЗ СЕЛЬСКОХОЗЯЙСТВЕННЫХ КООПЕРАТИВОВ ПО БЕЛГОРОДСКОЙ ОБЛАСТИ, 2015 г. </a:t>
            </a: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40744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464234" y="285602"/>
            <a:ext cx="11155680" cy="4524315"/>
          </a:xfrm>
          <a:prstGeom prst="rect">
            <a:avLst/>
          </a:prstGeom>
        </p:spPr>
        <p:txBody>
          <a:bodyPr wrap="square">
            <a:spAutoFit/>
          </a:bodyPr>
          <a:lstStyle/>
          <a:p>
            <a:pPr indent="457200" algn="ctr" fontAlgn="base">
              <a:spcBef>
                <a:spcPct val="0"/>
              </a:spcBef>
              <a:spcAft>
                <a:spcPct val="0"/>
              </a:spcAft>
            </a:pPr>
            <a:endParaRPr lang="ru-RU" sz="3200" b="1" dirty="0" smtClean="0">
              <a:latin typeface="Times New Roman" panose="02020603050405020304" pitchFamily="18" charset="0"/>
              <a:ea typeface="Calibri" pitchFamily="34" charset="0"/>
              <a:cs typeface="Times New Roman" panose="02020603050405020304" pitchFamily="18" charset="0"/>
            </a:endParaRPr>
          </a:p>
          <a:p>
            <a:pPr indent="457200" algn="ctr" fontAlgn="base">
              <a:spcBef>
                <a:spcPct val="0"/>
              </a:spcBef>
              <a:spcAft>
                <a:spcPct val="0"/>
              </a:spcAft>
            </a:pPr>
            <a:endParaRPr lang="ru-RU" sz="3200" b="1" dirty="0">
              <a:latin typeface="Times New Roman" panose="02020603050405020304" pitchFamily="18" charset="0"/>
              <a:ea typeface="Calibri" pitchFamily="34" charset="0"/>
              <a:cs typeface="Times New Roman" panose="02020603050405020304" pitchFamily="18" charset="0"/>
            </a:endParaRPr>
          </a:p>
          <a:p>
            <a:pPr indent="457200" algn="ctr" fontAlgn="base">
              <a:spcBef>
                <a:spcPct val="0"/>
              </a:spcBef>
              <a:spcAft>
                <a:spcPct val="0"/>
              </a:spcAft>
            </a:pPr>
            <a:endParaRPr lang="ru-RU" sz="3200" b="1" dirty="0" smtClean="0">
              <a:latin typeface="Times New Roman" panose="02020603050405020304" pitchFamily="18" charset="0"/>
              <a:ea typeface="Calibri" pitchFamily="34" charset="0"/>
              <a:cs typeface="Times New Roman" panose="02020603050405020304" pitchFamily="18" charset="0"/>
            </a:endParaRPr>
          </a:p>
          <a:p>
            <a:pPr indent="457200" algn="ctr" fontAlgn="base">
              <a:spcBef>
                <a:spcPct val="0"/>
              </a:spcBef>
              <a:spcAft>
                <a:spcPct val="0"/>
              </a:spcAft>
            </a:pPr>
            <a:r>
              <a:rPr lang="ru-RU" sz="3200" b="1" dirty="0" smtClean="0">
                <a:latin typeface="Times New Roman" panose="02020603050405020304" pitchFamily="18" charset="0"/>
                <a:ea typeface="Calibri" pitchFamily="34" charset="0"/>
                <a:cs typeface="Times New Roman" panose="02020603050405020304" pitchFamily="18" charset="0"/>
              </a:rPr>
              <a:t>ПОСТАНОВЛЕНИЕ</a:t>
            </a:r>
            <a:endParaRPr lang="ru-RU" sz="3200" dirty="0">
              <a:latin typeface="Times New Roman" panose="02020603050405020304" pitchFamily="18" charset="0"/>
              <a:cs typeface="Times New Roman" panose="02020603050405020304" pitchFamily="18" charset="0"/>
            </a:endParaRPr>
          </a:p>
          <a:p>
            <a:pPr indent="457200" algn="ctr" eaLnBrk="0" fontAlgn="base" hangingPunct="0">
              <a:spcBef>
                <a:spcPct val="0"/>
              </a:spcBef>
              <a:spcAft>
                <a:spcPct val="0"/>
              </a:spcAft>
            </a:pPr>
            <a:r>
              <a:rPr lang="ru-RU" sz="3200" b="1" dirty="0">
                <a:latin typeface="Times New Roman" panose="02020603050405020304" pitchFamily="18" charset="0"/>
                <a:ea typeface="Calibri" pitchFamily="34" charset="0"/>
                <a:cs typeface="Times New Roman" panose="02020603050405020304" pitchFamily="18" charset="0"/>
              </a:rPr>
              <a:t>ПРАВИТЕЛЬСТВА БЕЛГОРОДСКОЙ ОБЛАСТИ</a:t>
            </a:r>
            <a:endParaRPr lang="ru-RU" sz="3200" dirty="0">
              <a:latin typeface="Times New Roman" panose="02020603050405020304" pitchFamily="18" charset="0"/>
              <a:cs typeface="Times New Roman" panose="02020603050405020304" pitchFamily="18" charset="0"/>
            </a:endParaRPr>
          </a:p>
          <a:p>
            <a:pPr indent="457200" algn="ctr" eaLnBrk="0" fontAlgn="base" hangingPunct="0">
              <a:spcBef>
                <a:spcPct val="0"/>
              </a:spcBef>
              <a:spcAft>
                <a:spcPct val="0"/>
              </a:spcAft>
            </a:pPr>
            <a:r>
              <a:rPr lang="ru-RU" sz="3200" b="1" dirty="0">
                <a:latin typeface="Times New Roman" panose="02020603050405020304" pitchFamily="18" charset="0"/>
                <a:ea typeface="Calibri" pitchFamily="34" charset="0"/>
                <a:cs typeface="Times New Roman" panose="02020603050405020304" pitchFamily="18" charset="0"/>
              </a:rPr>
              <a:t>от 18 июня 2007 г. N 134-пп</a:t>
            </a:r>
            <a:endParaRPr lang="ru-RU" sz="3200" dirty="0">
              <a:latin typeface="Times New Roman" panose="02020603050405020304" pitchFamily="18" charset="0"/>
              <a:cs typeface="Times New Roman" panose="02020603050405020304" pitchFamily="18" charset="0"/>
            </a:endParaRPr>
          </a:p>
          <a:p>
            <a:pPr indent="457200" algn="ctr" eaLnBrk="0" fontAlgn="base" hangingPunct="0">
              <a:spcBef>
                <a:spcPct val="0"/>
              </a:spcBef>
              <a:spcAft>
                <a:spcPct val="0"/>
              </a:spcAft>
            </a:pPr>
            <a:r>
              <a:rPr lang="ru-RU" sz="3200" b="1" dirty="0">
                <a:latin typeface="Times New Roman" panose="02020603050405020304" pitchFamily="18" charset="0"/>
                <a:ea typeface="Calibri" pitchFamily="34" charset="0"/>
                <a:cs typeface="Times New Roman" panose="02020603050405020304" pitchFamily="18" charset="0"/>
              </a:rPr>
              <a:t>Белгород</a:t>
            </a:r>
            <a:endParaRPr lang="ru-RU" sz="3200" dirty="0">
              <a:latin typeface="Times New Roman" panose="02020603050405020304" pitchFamily="18" charset="0"/>
              <a:cs typeface="Times New Roman" panose="02020603050405020304" pitchFamily="18" charset="0"/>
            </a:endParaRPr>
          </a:p>
          <a:p>
            <a:pPr indent="457200" algn="ctr" eaLnBrk="0" fontAlgn="base" hangingPunct="0">
              <a:spcBef>
                <a:spcPct val="0"/>
              </a:spcBef>
              <a:spcAft>
                <a:spcPct val="0"/>
              </a:spcAft>
            </a:pPr>
            <a:r>
              <a:rPr lang="ru-RU" sz="3200" b="1" dirty="0">
                <a:latin typeface="Times New Roman" panose="02020603050405020304" pitchFamily="18" charset="0"/>
                <a:ea typeface="Calibri" pitchFamily="34" charset="0"/>
                <a:cs typeface="Times New Roman" panose="02020603050405020304" pitchFamily="18" charset="0"/>
              </a:rPr>
              <a:t>ОБ ОБЛАСТНОЙ ЦЕЛЕВОЙ ПРОГРАММЕ</a:t>
            </a:r>
            <a:endParaRPr lang="ru-RU" sz="3200" dirty="0">
              <a:latin typeface="Times New Roman" panose="02020603050405020304" pitchFamily="18" charset="0"/>
              <a:cs typeface="Times New Roman" panose="02020603050405020304" pitchFamily="18" charset="0"/>
            </a:endParaRPr>
          </a:p>
          <a:p>
            <a:pPr indent="457200" algn="ctr" eaLnBrk="0" fontAlgn="base" hangingPunct="0">
              <a:spcBef>
                <a:spcPct val="0"/>
              </a:spcBef>
              <a:spcAft>
                <a:spcPct val="0"/>
              </a:spcAft>
            </a:pPr>
            <a:r>
              <a:rPr lang="ru-RU" sz="3200" b="1" dirty="0">
                <a:latin typeface="Times New Roman" panose="02020603050405020304" pitchFamily="18" charset="0"/>
                <a:ea typeface="Calibri" pitchFamily="34" charset="0"/>
                <a:cs typeface="Times New Roman" panose="02020603050405020304" pitchFamily="18" charset="0"/>
              </a:rPr>
              <a:t>"СЕМЕЙНЫЕ ФЕРМЫ </a:t>
            </a:r>
            <a:r>
              <a:rPr lang="ru-RU" sz="3200" b="1" dirty="0" smtClean="0">
                <a:latin typeface="Times New Roman" panose="02020603050405020304" pitchFamily="18" charset="0"/>
                <a:ea typeface="Calibri" pitchFamily="34" charset="0"/>
                <a:cs typeface="Times New Roman" panose="02020603050405020304" pitchFamily="18" charset="0"/>
              </a:rPr>
              <a:t>БЕЛОГОРЬЯ»</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3471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200" b="1" dirty="0" smtClean="0">
                <a:latin typeface="Times New Roman" pitchFamily="18" charset="0"/>
                <a:cs typeface="Times New Roman" pitchFamily="18" charset="0"/>
              </a:rPr>
              <a:t>Участие сельскохозяйственной кооперации Белгородской области в реализации социальных программ и приоритетного национального проекта</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«Развитие агропромышленного комплекса».</a:t>
            </a:r>
            <a:r>
              <a:rPr lang="ru-RU" b="1" dirty="0" smtClean="0">
                <a:latin typeface="Times New Roman" pitchFamily="18" charset="0"/>
              </a:rPr>
              <a:t/>
            </a:r>
            <a:br>
              <a:rPr lang="ru-RU" b="1" dirty="0" smtClean="0">
                <a:latin typeface="Times New Roman" pitchFamily="18" charset="0"/>
              </a:rPr>
            </a:br>
            <a:endParaRPr lang="ru-RU" b="1" dirty="0"/>
          </a:p>
        </p:txBody>
      </p:sp>
      <p:sp>
        <p:nvSpPr>
          <p:cNvPr id="3" name="Содержимое 2"/>
          <p:cNvSpPr>
            <a:spLocks noGrp="1"/>
          </p:cNvSpPr>
          <p:nvPr>
            <p:ph idx="1"/>
          </p:nvPr>
        </p:nvSpPr>
        <p:spPr/>
        <p:txBody>
          <a:bodyPr>
            <a:normAutofit fontScale="92500" lnSpcReduction="10000"/>
          </a:bodyPr>
          <a:lstStyle/>
          <a:p>
            <a:pPr indent="449263" algn="just" fontAlgn="base">
              <a:spcBef>
                <a:spcPct val="0"/>
              </a:spcBef>
              <a:spcAft>
                <a:spcPct val="0"/>
              </a:spcAft>
              <a:buNone/>
            </a:pPr>
            <a:r>
              <a:rPr lang="ru-RU" i="1" dirty="0" smtClean="0">
                <a:solidFill>
                  <a:srgbClr val="FF0000"/>
                </a:solidFill>
                <a:latin typeface="Times New Roman" pitchFamily="18" charset="0"/>
                <a:ea typeface="Calibri" pitchFamily="34" charset="0"/>
                <a:cs typeface="Times New Roman" pitchFamily="18" charset="0"/>
              </a:rPr>
              <a:t>«Дальнейший подъем мелкотоварного производства на селе можно обеспечить только за счет кооперации интеграции мелкотоварного производства с компаниями, предприятиями-интеграторами, которые могли бы на себя взять функции заготовки, транспортировки, хранения, подработки, переработки и реализации продукции.</a:t>
            </a:r>
          </a:p>
          <a:p>
            <a:pPr indent="449263" algn="just" fontAlgn="base">
              <a:spcBef>
                <a:spcPct val="0"/>
              </a:spcBef>
              <a:spcAft>
                <a:spcPct val="0"/>
              </a:spcAft>
              <a:buNone/>
            </a:pPr>
            <a:r>
              <a:rPr lang="ru-RU" i="1" dirty="0" smtClean="0">
                <a:solidFill>
                  <a:srgbClr val="FF0000"/>
                </a:solidFill>
                <a:latin typeface="Times New Roman" pitchFamily="18" charset="0"/>
                <a:ea typeface="Calibri" pitchFamily="34" charset="0"/>
                <a:cs typeface="Times New Roman" pitchFamily="18" charset="0"/>
              </a:rPr>
              <a:t>И здесь открывается широкое поле приложения усилий для органов местного самоуправления по организации различного типа производственных, заготовительных, перерабатывающих, сбытовых кооперативов»</a:t>
            </a:r>
            <a:endParaRPr lang="ru-RU" i="1" dirty="0" smtClean="0">
              <a:solidFill>
                <a:srgbClr val="FF0000"/>
              </a:solidFill>
              <a:latin typeface="Arial" pitchFamily="34" charset="0"/>
            </a:endParaRPr>
          </a:p>
          <a:p>
            <a:pPr indent="449263" algn="just" eaLnBrk="0" fontAlgn="base" hangingPunct="0">
              <a:spcBef>
                <a:spcPct val="0"/>
              </a:spcBef>
              <a:spcAft>
                <a:spcPct val="0"/>
              </a:spcAft>
            </a:pPr>
            <a:endParaRPr lang="ru-RU" i="1" dirty="0" smtClean="0">
              <a:solidFill>
                <a:schemeClr val="accent3">
                  <a:lumMod val="50000"/>
                </a:schemeClr>
              </a:solidFill>
              <a:latin typeface="Times New Roman" pitchFamily="18" charset="0"/>
              <a:ea typeface="Calibri" pitchFamily="34" charset="0"/>
              <a:cs typeface="Times New Roman" pitchFamily="18" charset="0"/>
            </a:endParaRPr>
          </a:p>
          <a:p>
            <a:pPr indent="449263" algn="just" eaLnBrk="0" fontAlgn="base" hangingPunct="0">
              <a:spcBef>
                <a:spcPct val="0"/>
              </a:spcBef>
              <a:spcAft>
                <a:spcPct val="0"/>
              </a:spcAft>
              <a:buNone/>
            </a:pPr>
            <a:r>
              <a:rPr lang="ru-RU" sz="2200" i="1" dirty="0" smtClean="0">
                <a:solidFill>
                  <a:schemeClr val="accent3">
                    <a:lumMod val="50000"/>
                  </a:schemeClr>
                </a:solidFill>
                <a:latin typeface="Times New Roman" pitchFamily="18" charset="0"/>
                <a:ea typeface="Calibri" pitchFamily="34" charset="0"/>
                <a:cs typeface="Times New Roman" pitchFamily="18" charset="0"/>
              </a:rPr>
              <a:t>(из отчета Губернатора Белгородской области Е.С.Савченко о результатах деятельности Правительства Белгородской области в 2014 году на 44-м заседании Белгородской областной Думы, 19 февраля 2015 г.)</a:t>
            </a:r>
            <a:endParaRPr lang="ru-RU" sz="2200" dirty="0" smtClean="0">
              <a:solidFill>
                <a:schemeClr val="accent3">
                  <a:lumMod val="50000"/>
                </a:schemeClr>
              </a:solidFill>
              <a:latin typeface="Arial" pitchFamily="34" charset="0"/>
            </a:endParaRPr>
          </a:p>
          <a:p>
            <a:endParaRPr lang="ru-RU" dirty="0"/>
          </a:p>
        </p:txBody>
      </p:sp>
    </p:spTree>
    <p:extLst>
      <p:ext uri="{BB962C8B-B14F-4D97-AF65-F5344CB8AC3E}">
        <p14:creationId xmlns:p14="http://schemas.microsoft.com/office/powerpoint/2010/main" val="3216908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412875"/>
          </a:xfrm>
        </p:spPr>
        <p:txBody>
          <a:bodyPr>
            <a:normAutofit fontScale="90000"/>
          </a:bodyPr>
          <a:lstStyle/>
          <a:p>
            <a:pPr algn="ctr">
              <a:lnSpc>
                <a:spcPct val="100000"/>
              </a:lnSpc>
              <a:spcBef>
                <a:spcPts val="0"/>
              </a:spcBef>
            </a:pP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Меры по совершенствованию развития сельскохозяйственной кооперации рассматривались на заседании Совета по </a:t>
            </a:r>
            <a:r>
              <a:rPr lang="ru-RU" sz="3100" b="1" dirty="0" err="1" smtClean="0">
                <a:latin typeface="Times New Roman" pitchFamily="18" charset="0"/>
                <a:cs typeface="Times New Roman" pitchFamily="18" charset="0"/>
              </a:rPr>
              <a:t>инновационно-технологическому</a:t>
            </a:r>
            <a:r>
              <a:rPr lang="ru-RU" sz="3100" b="1" dirty="0" smtClean="0">
                <a:latin typeface="Times New Roman" pitchFamily="18" charset="0"/>
                <a:cs typeface="Times New Roman" pitchFamily="18" charset="0"/>
              </a:rPr>
              <a:t> развитию Белгородской области  </a:t>
            </a:r>
            <a:r>
              <a:rPr lang="ru-RU" sz="3100" dirty="0" smtClean="0"/>
              <a:t/>
            </a:r>
            <a:br>
              <a:rPr lang="ru-RU" sz="3100" dirty="0" smtClean="0"/>
            </a:br>
            <a:endParaRPr lang="ru-RU" sz="3100" dirty="0"/>
          </a:p>
        </p:txBody>
      </p:sp>
      <p:sp>
        <p:nvSpPr>
          <p:cNvPr id="4" name="Прямоугольник 3"/>
          <p:cNvSpPr/>
          <p:nvPr/>
        </p:nvSpPr>
        <p:spPr>
          <a:xfrm>
            <a:off x="304800" y="2009275"/>
            <a:ext cx="11627555" cy="4832092"/>
          </a:xfrm>
          <a:prstGeom prst="rect">
            <a:avLst/>
          </a:prstGeom>
        </p:spPr>
        <p:txBody>
          <a:bodyPr wrap="square">
            <a:spAutoFit/>
          </a:bodyPr>
          <a:lstStyle/>
          <a:p>
            <a:pPr algn="just"/>
            <a:r>
              <a:rPr lang="ru-RU" sz="20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Губернатор области  предложил  доработать проект </a:t>
            </a:r>
            <a:r>
              <a:rPr lang="ru-RU" sz="2800" b="1" dirty="0" smtClean="0">
                <a:latin typeface="Times New Roman" pitchFamily="18" charset="0"/>
                <a:cs typeface="Times New Roman" pitchFamily="18" charset="0"/>
              </a:rPr>
              <a:t>Центра компетенций развития кооперации </a:t>
            </a:r>
            <a:r>
              <a:rPr lang="ru-RU" sz="2800" dirty="0" smtClean="0">
                <a:latin typeface="Times New Roman" pitchFamily="18" charset="0"/>
                <a:cs typeface="Times New Roman" pitchFamily="18" charset="0"/>
              </a:rPr>
              <a:t>с учётом включения кооперативных союзов</a:t>
            </a:r>
            <a:r>
              <a:rPr lang="ru-RU" sz="2800" b="1" i="1" dirty="0" smtClean="0">
                <a:solidFill>
                  <a:srgbClr val="C00000"/>
                </a:solidFill>
                <a:latin typeface="Times New Roman" pitchFamily="18" charset="0"/>
                <a:cs typeface="Times New Roman" pitchFamily="18" charset="0"/>
              </a:rPr>
              <a:t>: «Рабочей схемой является Союз кооперативов, который зависит от самих кооперативов, лоббирует их интересы. Это институт гражданского общества. Центр компетенции не должен быть просто административной структурой. Пусть Союз кооперативов выступит учредителем кооперативов, и пусть они работают, пусть каждый день отстаивают интересы каждого кооператива. И эта схема будет эффективна» </a:t>
            </a:r>
          </a:p>
          <a:p>
            <a:pPr indent="990600" algn="just"/>
            <a:r>
              <a:rPr lang="ru-RU" sz="2800" b="1" i="1" dirty="0" smtClean="0">
                <a:latin typeface="Times New Roman" pitchFamily="18" charset="0"/>
                <a:cs typeface="Times New Roman" pitchFamily="18" charset="0"/>
              </a:rPr>
              <a:t>(Е.Савченко Губернатор Белгородской области, Белгородский университет кооперации, экономики и права, 18 января 2018 г. )</a:t>
            </a:r>
          </a:p>
        </p:txBody>
      </p:sp>
    </p:spTree>
    <p:extLst>
      <p:ext uri="{BB962C8B-B14F-4D97-AF65-F5344CB8AC3E}">
        <p14:creationId xmlns:p14="http://schemas.microsoft.com/office/powerpoint/2010/main" val="2221647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8594" name="Picture 2" descr="http://belduma.ru/upload/iblock/039/0392ae1c14271aeb7f02283c05130e6f.jpg"/>
          <p:cNvPicPr>
            <a:picLocks noChangeAspect="1" noChangeArrowheads="1"/>
          </p:cNvPicPr>
          <p:nvPr/>
        </p:nvPicPr>
        <p:blipFill>
          <a:blip r:embed="rId2"/>
          <a:srcRect/>
          <a:stretch>
            <a:fillRect/>
          </a:stretch>
        </p:blipFill>
        <p:spPr bwMode="auto">
          <a:xfrm>
            <a:off x="685800" y="288758"/>
            <a:ext cx="10515600" cy="6255836"/>
          </a:xfrm>
          <a:prstGeom prst="rect">
            <a:avLst/>
          </a:prstGeom>
          <a:noFill/>
        </p:spPr>
      </p:pic>
    </p:spTree>
    <p:extLst>
      <p:ext uri="{BB962C8B-B14F-4D97-AF65-F5344CB8AC3E}">
        <p14:creationId xmlns:p14="http://schemas.microsoft.com/office/powerpoint/2010/main" val="311498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838200" y="79021"/>
            <a:ext cx="10515600" cy="1049867"/>
          </a:xfrm>
        </p:spPr>
        <p:txBody>
          <a:bodyPr>
            <a:normAutofit fontScale="90000"/>
          </a:bodyPr>
          <a:lstStyle/>
          <a:p>
            <a:pPr algn="ct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Участники заседания Совета по </a:t>
            </a:r>
            <a:r>
              <a:rPr lang="ru-RU" sz="2200" b="1" dirty="0" err="1" smtClean="0">
                <a:latin typeface="Times New Roman" pitchFamily="18" charset="0"/>
                <a:cs typeface="Times New Roman" pitchFamily="18" charset="0"/>
              </a:rPr>
              <a:t>инновационно-технологическому</a:t>
            </a:r>
            <a:r>
              <a:rPr lang="ru-RU" sz="2200" b="1" dirty="0" smtClean="0">
                <a:latin typeface="Times New Roman" pitchFamily="18" charset="0"/>
                <a:cs typeface="Times New Roman" pitchFamily="18" charset="0"/>
              </a:rPr>
              <a:t> развитию Белгородской области</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(Белгородский университет кооперации, экономики и права, 18 января, 2018 г.)  </a:t>
            </a:r>
            <a:r>
              <a:rPr lang="ru-RU" sz="2200" dirty="0" smtClean="0"/>
              <a:t/>
            </a:r>
            <a:br>
              <a:rPr lang="ru-RU" sz="2200" dirty="0" smtClean="0"/>
            </a:br>
            <a:endParaRPr lang="ru-RU" sz="2200" dirty="0">
              <a:latin typeface="Times New Roman" pitchFamily="18" charset="0"/>
              <a:cs typeface="Times New Roman" pitchFamily="18" charset="0"/>
            </a:endParaRPr>
          </a:p>
        </p:txBody>
      </p:sp>
      <p:sp>
        <p:nvSpPr>
          <p:cNvPr id="7" name="Содержимое 6"/>
          <p:cNvSpPr>
            <a:spLocks noGrp="1"/>
          </p:cNvSpPr>
          <p:nvPr>
            <p:ph sz="half" idx="1"/>
          </p:nvPr>
        </p:nvSpPr>
        <p:spPr/>
        <p:txBody>
          <a:bodyPr/>
          <a:lstStyle/>
          <a:p>
            <a:endParaRPr lang="ru-RU" dirty="0"/>
          </a:p>
        </p:txBody>
      </p:sp>
      <p:sp>
        <p:nvSpPr>
          <p:cNvPr id="8" name="Содержимое 7"/>
          <p:cNvSpPr>
            <a:spLocks noGrp="1"/>
          </p:cNvSpPr>
          <p:nvPr>
            <p:ph sz="half" idx="2"/>
          </p:nvPr>
        </p:nvSpPr>
        <p:spPr>
          <a:xfrm>
            <a:off x="6172200" y="2261937"/>
            <a:ext cx="5181600" cy="3915026"/>
          </a:xfrm>
        </p:spPr>
        <p:txBody>
          <a:bodyPr/>
          <a:lstStyle/>
          <a:p>
            <a:endParaRPr lang="ru-RU" dirty="0"/>
          </a:p>
        </p:txBody>
      </p:sp>
      <p:pic>
        <p:nvPicPr>
          <p:cNvPr id="230402" name="Picture 2" descr="http://belduma.ru/upload/iblock/512/5125b4346e6422df6fb4d68f43e96da5.jpg"/>
          <p:cNvPicPr>
            <a:picLocks noChangeAspect="1" noChangeArrowheads="1"/>
          </p:cNvPicPr>
          <p:nvPr/>
        </p:nvPicPr>
        <p:blipFill>
          <a:blip r:embed="rId2"/>
          <a:srcRect/>
          <a:stretch>
            <a:fillRect/>
          </a:stretch>
        </p:blipFill>
        <p:spPr bwMode="auto">
          <a:xfrm>
            <a:off x="866273" y="1756611"/>
            <a:ext cx="5173579" cy="3585410"/>
          </a:xfrm>
          <a:prstGeom prst="rect">
            <a:avLst/>
          </a:prstGeom>
          <a:noFill/>
        </p:spPr>
      </p:pic>
      <p:pic>
        <p:nvPicPr>
          <p:cNvPr id="230404" name="Picture 4" descr="http://belduma.ru/upload/iblock/125/1252ce6a316bbdfa4775964412584d69.jpg"/>
          <p:cNvPicPr>
            <a:picLocks noChangeAspect="1" noChangeArrowheads="1"/>
          </p:cNvPicPr>
          <p:nvPr/>
        </p:nvPicPr>
        <p:blipFill>
          <a:blip r:embed="rId3"/>
          <a:srcRect/>
          <a:stretch>
            <a:fillRect/>
          </a:stretch>
        </p:blipFill>
        <p:spPr bwMode="auto">
          <a:xfrm>
            <a:off x="6208295" y="2237874"/>
            <a:ext cx="5414209" cy="3441031"/>
          </a:xfrm>
          <a:prstGeom prst="rect">
            <a:avLst/>
          </a:prstGeom>
          <a:noFill/>
        </p:spPr>
      </p:pic>
    </p:spTree>
    <p:extLst>
      <p:ext uri="{BB962C8B-B14F-4D97-AF65-F5344CB8AC3E}">
        <p14:creationId xmlns:p14="http://schemas.microsoft.com/office/powerpoint/2010/main" val="4049671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90908"/>
          </a:xfrm>
        </p:spPr>
        <p:txBody>
          <a:bodyPr>
            <a:noAutofit/>
          </a:bodyPr>
          <a:lstStyle/>
          <a:p>
            <a:pPr algn="ctr"/>
            <a:r>
              <a:rPr lang="ru-RU" sz="2000" dirty="0" smtClean="0">
                <a:latin typeface="Times New Roman" pitchFamily="18" charset="0"/>
                <a:cs typeface="Times New Roman" pitchFamily="18" charset="0"/>
              </a:rPr>
              <a:t>Участники заседания Совета по </a:t>
            </a:r>
            <a:r>
              <a:rPr lang="ru-RU" sz="2000" dirty="0" err="1" smtClean="0">
                <a:latin typeface="Times New Roman" pitchFamily="18" charset="0"/>
                <a:cs typeface="Times New Roman" pitchFamily="18" charset="0"/>
              </a:rPr>
              <a:t>инновационно-технологическому</a:t>
            </a:r>
            <a:r>
              <a:rPr lang="ru-RU" sz="2000" dirty="0" smtClean="0">
                <a:latin typeface="Times New Roman" pitchFamily="18" charset="0"/>
                <a:cs typeface="Times New Roman" pitchFamily="18" charset="0"/>
              </a:rPr>
              <a:t> развитию Белгородской области  знакомятся с руководителями наиболее успешных сельскохозяйственных потребительских кооперативов</a:t>
            </a:r>
            <a:endParaRPr lang="ru-RU" sz="2000" dirty="0">
              <a:latin typeface="Times New Roman" pitchFamily="18" charset="0"/>
              <a:cs typeface="Times New Roman" pitchFamily="18" charset="0"/>
            </a:endParaRPr>
          </a:p>
        </p:txBody>
      </p:sp>
      <p:pic>
        <p:nvPicPr>
          <p:cNvPr id="4" name="Picture 2" descr="http://belduma.ru/upload/iblock/3e5/3e54a209d5d892833be04d31768f1d34.jpg"/>
          <p:cNvPicPr>
            <a:picLocks noGrp="1" noChangeAspect="1" noChangeArrowheads="1"/>
          </p:cNvPicPr>
          <p:nvPr>
            <p:ph idx="1"/>
          </p:nvPr>
        </p:nvPicPr>
        <p:blipFill>
          <a:blip r:embed="rId2"/>
          <a:srcRect/>
          <a:stretch>
            <a:fillRect/>
          </a:stretch>
        </p:blipFill>
        <p:spPr bwMode="auto">
          <a:xfrm>
            <a:off x="-180622" y="1671442"/>
            <a:ext cx="6531089" cy="4351338"/>
          </a:xfrm>
          <a:prstGeom prst="rect">
            <a:avLst/>
          </a:prstGeom>
          <a:noFill/>
        </p:spPr>
      </p:pic>
      <p:pic>
        <p:nvPicPr>
          <p:cNvPr id="5" name="Picture 4" descr="http://belduma.ru/upload/iblock/699/699ccaea44e1472700c77ee58dd36e2a.jpg"/>
          <p:cNvPicPr>
            <a:picLocks noChangeAspect="1" noChangeArrowheads="1"/>
          </p:cNvPicPr>
          <p:nvPr/>
        </p:nvPicPr>
        <p:blipFill>
          <a:blip r:embed="rId3"/>
          <a:srcRect/>
          <a:stretch>
            <a:fillRect/>
          </a:stretch>
        </p:blipFill>
        <p:spPr bwMode="auto">
          <a:xfrm>
            <a:off x="6481009" y="1171815"/>
            <a:ext cx="6015791" cy="4235117"/>
          </a:xfrm>
          <a:prstGeom prst="rect">
            <a:avLst/>
          </a:prstGeom>
          <a:noFill/>
        </p:spPr>
      </p:pic>
    </p:spTree>
    <p:extLst>
      <p:ext uri="{BB962C8B-B14F-4D97-AF65-F5344CB8AC3E}">
        <p14:creationId xmlns:p14="http://schemas.microsoft.com/office/powerpoint/2010/main" val="328760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0" y="998622"/>
            <a:ext cx="12192000" cy="1938992"/>
          </a:xfrm>
          <a:prstGeom prst="rect">
            <a:avLst/>
          </a:prstGeom>
        </p:spPr>
        <p:txBody>
          <a:bodyPr wrap="square">
            <a:spAutoFit/>
          </a:bodyPr>
          <a:lstStyle/>
          <a:p>
            <a:pPr algn="just"/>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Выставка, организованная департаментом АПК и воспроизводства окружающей среды, наиболее успешно функционирующих </a:t>
            </a:r>
            <a:r>
              <a:rPr lang="ru-RU" sz="2400" dirty="0" err="1" smtClean="0">
                <a:latin typeface="Times New Roman" pitchFamily="18" charset="0"/>
                <a:cs typeface="Times New Roman" pitchFamily="18" charset="0"/>
              </a:rPr>
              <a:t>СПоК</a:t>
            </a:r>
            <a:r>
              <a:rPr lang="ru-RU" sz="2400" dirty="0" smtClean="0">
                <a:latin typeface="Times New Roman" pitchFamily="18" charset="0"/>
                <a:cs typeface="Times New Roman" pitchFamily="18" charset="0"/>
              </a:rPr>
              <a:t>:</a:t>
            </a:r>
            <a:r>
              <a:rPr lang="ru-RU" sz="2400" b="1" i="1" dirty="0">
                <a:latin typeface="Times New Roman" pitchFamily="18" charset="0"/>
                <a:cs typeface="Times New Roman" pitchFamily="18" charset="0"/>
              </a:rPr>
              <a:t> </a:t>
            </a:r>
            <a:r>
              <a:rPr lang="ru-RU" sz="2400" b="1" dirty="0">
                <a:latin typeface="Times New Roman" pitchFamily="18" charset="0"/>
                <a:cs typeface="Times New Roman" pitchFamily="18" charset="0"/>
              </a:rPr>
              <a:t>«</a:t>
            </a:r>
            <a:r>
              <a:rPr lang="ru-RU" sz="2400" b="1" dirty="0" err="1">
                <a:latin typeface="Times New Roman" pitchFamily="18" charset="0"/>
                <a:cs typeface="Times New Roman" pitchFamily="18" charset="0"/>
              </a:rPr>
              <a:t>Волоконовские</a:t>
            </a:r>
            <a:r>
              <a:rPr lang="ru-RU" sz="2400" b="1" dirty="0">
                <a:latin typeface="Times New Roman" pitchFamily="18" charset="0"/>
                <a:cs typeface="Times New Roman" pitchFamily="18" charset="0"/>
              </a:rPr>
              <a:t> овощи» </a:t>
            </a:r>
            <a:r>
              <a:rPr lang="ru-RU" sz="2400" dirty="0">
                <a:latin typeface="Times New Roman" pitchFamily="18" charset="0"/>
                <a:cs typeface="Times New Roman" pitchFamily="18" charset="0"/>
              </a:rPr>
              <a:t>из </a:t>
            </a:r>
            <a:r>
              <a:rPr lang="ru-RU" sz="2400" dirty="0" err="1">
                <a:latin typeface="Times New Roman" pitchFamily="18" charset="0"/>
                <a:cs typeface="Times New Roman" pitchFamily="18" charset="0"/>
              </a:rPr>
              <a:t>Волоконовского</a:t>
            </a:r>
            <a:r>
              <a:rPr lang="ru-RU" sz="2400" dirty="0">
                <a:latin typeface="Times New Roman" pitchFamily="18" charset="0"/>
                <a:cs typeface="Times New Roman" pitchFamily="18" charset="0"/>
              </a:rPr>
              <a:t> района, </a:t>
            </a:r>
            <a:r>
              <a:rPr lang="ru-RU" sz="2400" dirty="0" err="1">
                <a:latin typeface="Times New Roman" pitchFamily="18" charset="0"/>
                <a:cs typeface="Times New Roman" pitchFamily="18" charset="0"/>
              </a:rPr>
              <a:t>СПоК</a:t>
            </a:r>
            <a:r>
              <a:rPr lang="ru-RU" sz="2400" dirty="0">
                <a:latin typeface="Times New Roman" pitchFamily="18" charset="0"/>
                <a:cs typeface="Times New Roman" pitchFamily="18" charset="0"/>
              </a:rPr>
              <a:t> </a:t>
            </a:r>
            <a:r>
              <a:rPr lang="ru-RU" sz="2400" b="1" dirty="0">
                <a:latin typeface="Times New Roman" pitchFamily="18" charset="0"/>
                <a:cs typeface="Times New Roman" pitchFamily="18" charset="0"/>
              </a:rPr>
              <a:t>«</a:t>
            </a:r>
            <a:r>
              <a:rPr lang="ru-RU" sz="2400" b="1" dirty="0" err="1">
                <a:latin typeface="Times New Roman" pitchFamily="18" charset="0"/>
                <a:cs typeface="Times New Roman" pitchFamily="18" charset="0"/>
              </a:rPr>
              <a:t>Стригуновский</a:t>
            </a:r>
            <a:r>
              <a:rPr lang="ru-RU" sz="2400" b="1" dirty="0">
                <a:latin typeface="Times New Roman" pitchFamily="18" charset="0"/>
                <a:cs typeface="Times New Roman" pitchFamily="18" charset="0"/>
              </a:rPr>
              <a:t> лук» </a:t>
            </a:r>
            <a:r>
              <a:rPr lang="ru-RU" sz="2400" dirty="0">
                <a:latin typeface="Times New Roman" pitchFamily="18" charset="0"/>
                <a:cs typeface="Times New Roman" pitchFamily="18" charset="0"/>
              </a:rPr>
              <a:t>из Борисовского района, СППССК </a:t>
            </a:r>
            <a:r>
              <a:rPr lang="ru-RU" sz="2400" b="1" dirty="0">
                <a:latin typeface="Times New Roman" pitchFamily="18" charset="0"/>
                <a:cs typeface="Times New Roman" pitchFamily="18" charset="0"/>
              </a:rPr>
              <a:t>«</a:t>
            </a:r>
            <a:r>
              <a:rPr lang="ru-RU" sz="2400" b="1" dirty="0" err="1">
                <a:latin typeface="Times New Roman" pitchFamily="18" charset="0"/>
                <a:cs typeface="Times New Roman" pitchFamily="18" charset="0"/>
              </a:rPr>
              <a:t>Колтуновские</a:t>
            </a:r>
            <a:r>
              <a:rPr lang="ru-RU" sz="2400" b="1" dirty="0">
                <a:latin typeface="Times New Roman" pitchFamily="18" charset="0"/>
                <a:cs typeface="Times New Roman" pitchFamily="18" charset="0"/>
              </a:rPr>
              <a:t> сады»</a:t>
            </a:r>
            <a:r>
              <a:rPr lang="ru-RU" sz="2400" dirty="0">
                <a:latin typeface="Times New Roman" pitchFamily="18" charset="0"/>
                <a:cs typeface="Times New Roman" pitchFamily="18" charset="0"/>
              </a:rPr>
              <a:t> из Алексеевского района, кооператив </a:t>
            </a:r>
            <a:r>
              <a:rPr lang="ru-RU" sz="2400" b="1" dirty="0">
                <a:latin typeface="Times New Roman" pitchFamily="18" charset="0"/>
                <a:cs typeface="Times New Roman" pitchFamily="18" charset="0"/>
              </a:rPr>
              <a:t>«</a:t>
            </a:r>
            <a:r>
              <a:rPr lang="ru-RU" sz="2400" b="1" dirty="0" err="1">
                <a:latin typeface="Times New Roman" pitchFamily="18" charset="0"/>
                <a:cs typeface="Times New Roman" pitchFamily="18" charset="0"/>
              </a:rPr>
              <a:t>Бирючанское</a:t>
            </a:r>
            <a:r>
              <a:rPr lang="ru-RU" sz="2400" b="1" dirty="0">
                <a:latin typeface="Times New Roman" pitchFamily="18" charset="0"/>
                <a:cs typeface="Times New Roman" pitchFamily="18" charset="0"/>
              </a:rPr>
              <a:t> мясо» </a:t>
            </a:r>
            <a:r>
              <a:rPr lang="ru-RU" sz="2400" dirty="0">
                <a:latin typeface="Times New Roman" pitchFamily="18" charset="0"/>
                <a:cs typeface="Times New Roman" pitchFamily="18" charset="0"/>
              </a:rPr>
              <a:t>из Красногвардейского района и другие</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3" name="Заголовок 2"/>
          <p:cNvSpPr>
            <a:spLocks noGrp="1"/>
          </p:cNvSpPr>
          <p:nvPr>
            <p:ph type="title"/>
          </p:nvPr>
        </p:nvSpPr>
        <p:spPr>
          <a:xfrm>
            <a:off x="838200" y="365125"/>
            <a:ext cx="10515600" cy="597401"/>
          </a:xfrm>
        </p:spPr>
        <p:txBody>
          <a:bodyPr>
            <a:noAutofit/>
          </a:bodyPr>
          <a:lstStyle/>
          <a:p>
            <a:pPr algn="ctr"/>
            <a:r>
              <a:rPr lang="ru-RU" sz="2000" b="1" dirty="0" smtClean="0">
                <a:latin typeface="Times New Roman" pitchFamily="18" charset="0"/>
                <a:cs typeface="Times New Roman" pitchFamily="18" charset="0"/>
              </a:rPr>
              <a:t>Успешно функционирующие сельскохозяйственные потребительские кооперативы</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Белгородской области</a:t>
            </a:r>
            <a:endParaRPr lang="ru-RU" sz="2000" b="1" dirty="0">
              <a:latin typeface="Times New Roman" pitchFamily="18" charset="0"/>
              <a:cs typeface="Times New Roman" pitchFamily="18" charset="0"/>
            </a:endParaRPr>
          </a:p>
        </p:txBody>
      </p:sp>
      <p:pic>
        <p:nvPicPr>
          <p:cNvPr id="232450" name="Picture 2" descr="http://belduma.ru/upload/iblock/235/23533c52022c27e6b2c027dce19fd917.jpg"/>
          <p:cNvPicPr>
            <a:picLocks noChangeAspect="1" noChangeArrowheads="1"/>
          </p:cNvPicPr>
          <p:nvPr/>
        </p:nvPicPr>
        <p:blipFill>
          <a:blip r:embed="rId2"/>
          <a:srcRect/>
          <a:stretch>
            <a:fillRect/>
          </a:stretch>
        </p:blipFill>
        <p:spPr bwMode="auto">
          <a:xfrm>
            <a:off x="240634" y="3260558"/>
            <a:ext cx="5763126" cy="3597442"/>
          </a:xfrm>
          <a:prstGeom prst="rect">
            <a:avLst/>
          </a:prstGeom>
          <a:noFill/>
        </p:spPr>
      </p:pic>
      <p:pic>
        <p:nvPicPr>
          <p:cNvPr id="5" name="Picture 2" descr="http://belduma.ru/upload/iblock/24b/24bbb11697692094dda5597fbdd1e9e4.jpg"/>
          <p:cNvPicPr>
            <a:picLocks noChangeAspect="1" noChangeArrowheads="1"/>
          </p:cNvPicPr>
          <p:nvPr/>
        </p:nvPicPr>
        <p:blipFill>
          <a:blip r:embed="rId3"/>
          <a:srcRect/>
          <a:stretch>
            <a:fillRect/>
          </a:stretch>
        </p:blipFill>
        <p:spPr bwMode="auto">
          <a:xfrm>
            <a:off x="6280485" y="3284621"/>
            <a:ext cx="5739063" cy="3573379"/>
          </a:xfrm>
          <a:prstGeom prst="rect">
            <a:avLst/>
          </a:prstGeom>
          <a:noFill/>
        </p:spPr>
      </p:pic>
    </p:spTree>
    <p:extLst>
      <p:ext uri="{BB962C8B-B14F-4D97-AF65-F5344CB8AC3E}">
        <p14:creationId xmlns:p14="http://schemas.microsoft.com/office/powerpoint/2010/main" val="8443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 y="1"/>
            <a:ext cx="12192000" cy="711200"/>
          </a:xfrm>
        </p:spPr>
        <p:txBody>
          <a:bodyPr>
            <a:noAutofit/>
          </a:bodyPr>
          <a:lstStyle/>
          <a:p>
            <a:r>
              <a:rPr lang="ru-RU" sz="2800" b="1" dirty="0" smtClean="0">
                <a:solidFill>
                  <a:schemeClr val="tx1">
                    <a:lumMod val="95000"/>
                    <a:lumOff val="5000"/>
                  </a:schemeClr>
                </a:solidFill>
                <a:latin typeface="Times New Roman" panose="02020603050405020304" pitchFamily="18" charset="0"/>
                <a:cs typeface="Times New Roman" panose="02020603050405020304" pitchFamily="18" charset="0"/>
              </a:rPr>
              <a:t>Порядок создания сельскохозяйственного потребительского кооператива</a:t>
            </a:r>
            <a:endParaRPr lang="ru-RU"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845920394"/>
              </p:ext>
            </p:extLst>
          </p:nvPr>
        </p:nvGraphicFramePr>
        <p:xfrm>
          <a:off x="541866" y="711201"/>
          <a:ext cx="11162412" cy="5935345"/>
        </p:xfrm>
        <a:graphic>
          <a:graphicData uri="http://schemas.openxmlformats.org/drawingml/2006/table">
            <a:tbl>
              <a:tblPr firstRow="1" firstCol="1" bandRow="1">
                <a:tableStyleId>{5C22544A-7EE6-4342-B048-85BDC9FD1C3A}</a:tableStyleId>
              </a:tblPr>
              <a:tblGrid>
                <a:gridCol w="2221612">
                  <a:extLst>
                    <a:ext uri="{9D8B030D-6E8A-4147-A177-3AD203B41FA5}">
                      <a16:colId xmlns:a16="http://schemas.microsoft.com/office/drawing/2014/main" val="20000"/>
                    </a:ext>
                  </a:extLst>
                </a:gridCol>
                <a:gridCol w="8940800">
                  <a:extLst>
                    <a:ext uri="{9D8B030D-6E8A-4147-A177-3AD203B41FA5}">
                      <a16:colId xmlns:a16="http://schemas.microsoft.com/office/drawing/2014/main" val="20001"/>
                    </a:ext>
                  </a:extLst>
                </a:gridCol>
              </a:tblGrid>
              <a:tr h="4908076">
                <a:tc>
                  <a:txBody>
                    <a:bodyPr/>
                    <a:lstStyle/>
                    <a:p>
                      <a:pPr marL="0" lvl="0" indent="0" algn="ctr">
                        <a:lnSpc>
                          <a:spcPct val="107000"/>
                        </a:lnSpc>
                        <a:spcAft>
                          <a:spcPts val="0"/>
                        </a:spcAft>
                        <a:buFont typeface="+mj-lt"/>
                        <a:buNone/>
                      </a:pPr>
                      <a:r>
                        <a:rPr lang="ru-RU" sz="4000" dirty="0" smtClean="0">
                          <a:solidFill>
                            <a:schemeClr val="tx1"/>
                          </a:solidFill>
                          <a:effectLst/>
                          <a:latin typeface="Times New Roman" panose="02020603050405020304" pitchFamily="18" charset="0"/>
                          <a:cs typeface="Times New Roman" panose="02020603050405020304" pitchFamily="18" charset="0"/>
                        </a:rPr>
                        <a:t>Подготовительный</a:t>
                      </a:r>
                      <a:r>
                        <a:rPr lang="ru-RU" sz="2800" dirty="0" smtClean="0">
                          <a:solidFill>
                            <a:schemeClr val="tx1"/>
                          </a:solidFill>
                          <a:effectLst/>
                          <a:latin typeface="Times New Roman" panose="02020603050405020304" pitchFamily="18" charset="0"/>
                          <a:cs typeface="Times New Roman" panose="02020603050405020304" pitchFamily="18" charset="0"/>
                        </a:rPr>
                        <a:t> </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50" marR="47650" marT="0" marB="0" vert="vert270" anchor="ctr">
                    <a:noFill/>
                  </a:tcPr>
                </a:tc>
                <a:tc>
                  <a:txBody>
                    <a:bodyPr/>
                    <a:lstStyle/>
                    <a:p>
                      <a:pPr marL="457200" lvl="0" indent="-457200" algn="l">
                        <a:lnSpc>
                          <a:spcPct val="107000"/>
                        </a:lnSpc>
                        <a:spcAft>
                          <a:spcPts val="0"/>
                        </a:spcAft>
                        <a:buFont typeface="Wingdings" panose="05000000000000000000" pitchFamily="2" charset="2"/>
                        <a:buChar char="Ø"/>
                      </a:pPr>
                      <a:r>
                        <a:rPr lang="ru-RU" sz="2800" dirty="0" smtClean="0">
                          <a:solidFill>
                            <a:schemeClr val="tx1"/>
                          </a:solidFill>
                          <a:effectLst/>
                          <a:latin typeface="Times New Roman" panose="02020603050405020304" pitchFamily="18" charset="0"/>
                          <a:cs typeface="Times New Roman" panose="02020603050405020304" pitchFamily="18" charset="0"/>
                        </a:rPr>
                        <a:t>информационно-консультационная работа среди населения;</a:t>
                      </a:r>
                    </a:p>
                    <a:p>
                      <a:pPr marL="457200" lvl="0" indent="-457200" algn="l">
                        <a:lnSpc>
                          <a:spcPct val="107000"/>
                        </a:lnSpc>
                        <a:spcAft>
                          <a:spcPts val="0"/>
                        </a:spcAft>
                        <a:buFont typeface="Wingdings" panose="05000000000000000000" pitchFamily="2" charset="2"/>
                        <a:buChar char="Ø"/>
                      </a:pPr>
                      <a:r>
                        <a:rPr lang="ru-RU" sz="2800" dirty="0" smtClean="0">
                          <a:solidFill>
                            <a:schemeClr val="tx1"/>
                          </a:solidFill>
                          <a:effectLst/>
                          <a:latin typeface="Times New Roman" panose="02020603050405020304" pitchFamily="18" charset="0"/>
                          <a:cs typeface="Times New Roman" panose="02020603050405020304" pitchFamily="18" charset="0"/>
                        </a:rPr>
                        <a:t>создание инициативной группы</a:t>
                      </a:r>
                      <a:r>
                        <a:rPr lang="ru-RU" sz="2800" baseline="0" dirty="0" smtClean="0">
                          <a:solidFill>
                            <a:schemeClr val="tx1"/>
                          </a:solidFill>
                          <a:effectLst/>
                          <a:latin typeface="Times New Roman" panose="02020603050405020304" pitchFamily="18" charset="0"/>
                          <a:cs typeface="Times New Roman" panose="02020603050405020304" pitchFamily="18" charset="0"/>
                        </a:rPr>
                        <a:t> и организационного комитета</a:t>
                      </a:r>
                      <a:r>
                        <a:rPr lang="ru-RU" sz="2800" dirty="0" smtClean="0">
                          <a:solidFill>
                            <a:schemeClr val="tx1"/>
                          </a:solidFill>
                          <a:effectLst/>
                          <a:latin typeface="Times New Roman" panose="02020603050405020304" pitchFamily="18" charset="0"/>
                          <a:cs typeface="Times New Roman" panose="02020603050405020304" pitchFamily="18" charset="0"/>
                        </a:rPr>
                        <a:t>;</a:t>
                      </a:r>
                    </a:p>
                    <a:p>
                      <a:pPr marL="457200" marR="0" lvl="0" indent="-457200" algn="just"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lang="ru-RU" sz="2800" dirty="0" smtClean="0">
                          <a:solidFill>
                            <a:schemeClr val="tx1"/>
                          </a:solidFill>
                          <a:effectLst/>
                          <a:latin typeface="Times New Roman" panose="02020603050405020304" pitchFamily="18" charset="0"/>
                          <a:cs typeface="Times New Roman" panose="02020603050405020304" pitchFamily="18" charset="0"/>
                        </a:rPr>
                        <a:t>организация и  проведение первого организационного собрания</a:t>
                      </a:r>
                      <a:r>
                        <a:rPr lang="ru-RU" sz="2800" baseline="0" dirty="0" smtClean="0">
                          <a:solidFill>
                            <a:schemeClr val="tx1"/>
                          </a:solidFill>
                          <a:effectLst/>
                          <a:latin typeface="Times New Roman" panose="02020603050405020304" pitchFamily="18" charset="0"/>
                          <a:cs typeface="Times New Roman" panose="02020603050405020304" pitchFamily="18" charset="0"/>
                        </a:rPr>
                        <a:t> </a:t>
                      </a:r>
                      <a:r>
                        <a:rPr lang="ru-RU" sz="2800" dirty="0" smtClean="0">
                          <a:solidFill>
                            <a:schemeClr val="tx1"/>
                          </a:solidFill>
                          <a:effectLst/>
                          <a:latin typeface="Times New Roman" panose="02020603050405020304" pitchFamily="18" charset="0"/>
                          <a:cs typeface="Times New Roman" panose="02020603050405020304" pitchFamily="18" charset="0"/>
                        </a:rPr>
                        <a:t>потенциальных членов </a:t>
                      </a:r>
                      <a:r>
                        <a:rPr lang="ru-RU" sz="2800" dirty="0" err="1" smtClean="0">
                          <a:solidFill>
                            <a:schemeClr val="tx1"/>
                          </a:solidFill>
                          <a:effectLst/>
                          <a:latin typeface="Times New Roman" panose="02020603050405020304" pitchFamily="18" charset="0"/>
                          <a:cs typeface="Times New Roman" panose="02020603050405020304" pitchFamily="18" charset="0"/>
                        </a:rPr>
                        <a:t>СПоК</a:t>
                      </a:r>
                      <a:r>
                        <a:rPr lang="ru-RU" sz="2800" dirty="0" smtClean="0">
                          <a:solidFill>
                            <a:schemeClr val="tx1"/>
                          </a:solidFill>
                          <a:effectLst/>
                          <a:latin typeface="Times New Roman" panose="02020603050405020304" pitchFamily="18" charset="0"/>
                          <a:cs typeface="Times New Roman" panose="02020603050405020304" pitchFamily="18" charset="0"/>
                        </a:rPr>
                        <a:t>;</a:t>
                      </a:r>
                      <a:endParaRPr lang="ru-RU" sz="28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lnSpc>
                          <a:spcPct val="107000"/>
                        </a:lnSpc>
                        <a:spcAft>
                          <a:spcPts val="0"/>
                        </a:spcAft>
                        <a:buFont typeface="Wingdings" panose="05000000000000000000" pitchFamily="2" charset="2"/>
                        <a:buChar char="Ø"/>
                      </a:pPr>
                      <a:r>
                        <a:rPr lang="ru-RU" sz="2800" dirty="0" smtClean="0">
                          <a:solidFill>
                            <a:schemeClr val="tx1"/>
                          </a:solidFill>
                          <a:effectLst/>
                          <a:latin typeface="Times New Roman" panose="02020603050405020304" pitchFamily="18" charset="0"/>
                          <a:cs typeface="Times New Roman" panose="02020603050405020304" pitchFamily="18" charset="0"/>
                        </a:rPr>
                        <a:t>разработка бизнес-плана</a:t>
                      </a:r>
                      <a:r>
                        <a:rPr lang="ru-RU" sz="2800" baseline="0" dirty="0" smtClean="0">
                          <a:solidFill>
                            <a:schemeClr val="tx1"/>
                          </a:solidFill>
                          <a:effectLst/>
                          <a:latin typeface="Times New Roman" panose="02020603050405020304" pitchFamily="18" charset="0"/>
                          <a:cs typeface="Times New Roman" panose="02020603050405020304" pitchFamily="18" charset="0"/>
                        </a:rPr>
                        <a:t> (</a:t>
                      </a:r>
                      <a:r>
                        <a:rPr lang="ru-RU" sz="2800" dirty="0" smtClean="0">
                          <a:solidFill>
                            <a:schemeClr val="tx1"/>
                          </a:solidFill>
                          <a:effectLst/>
                          <a:latin typeface="Times New Roman" panose="02020603050405020304" pitchFamily="18" charset="0"/>
                          <a:cs typeface="Times New Roman" panose="02020603050405020304" pitchFamily="18" charset="0"/>
                        </a:rPr>
                        <a:t>технико-экономическое обоснование);</a:t>
                      </a:r>
                    </a:p>
                    <a:p>
                      <a:pPr marL="457200" lvl="0" indent="-457200" algn="just">
                        <a:lnSpc>
                          <a:spcPct val="107000"/>
                        </a:lnSpc>
                        <a:spcAft>
                          <a:spcPts val="0"/>
                        </a:spcAft>
                        <a:buFont typeface="Wingdings" panose="05000000000000000000" pitchFamily="2" charset="2"/>
                        <a:buChar char="Ø"/>
                      </a:pPr>
                      <a:r>
                        <a:rPr lang="ru-RU" sz="2800" dirty="0" smtClean="0">
                          <a:solidFill>
                            <a:schemeClr val="tx1"/>
                          </a:solidFill>
                          <a:effectLst/>
                          <a:latin typeface="Times New Roman" panose="02020603050405020304" pitchFamily="18" charset="0"/>
                          <a:cs typeface="Times New Roman" panose="02020603050405020304" pitchFamily="18" charset="0"/>
                        </a:rPr>
                        <a:t>разработка</a:t>
                      </a:r>
                      <a:r>
                        <a:rPr lang="ru-RU" sz="2800" baseline="0" dirty="0" smtClean="0">
                          <a:solidFill>
                            <a:schemeClr val="tx1"/>
                          </a:solidFill>
                          <a:effectLst/>
                          <a:latin typeface="Times New Roman" panose="02020603050405020304" pitchFamily="18" charset="0"/>
                          <a:cs typeface="Times New Roman" panose="02020603050405020304" pitchFamily="18" charset="0"/>
                        </a:rPr>
                        <a:t> проекта устава </a:t>
                      </a:r>
                      <a:r>
                        <a:rPr lang="ru-RU" sz="2800" baseline="0" dirty="0" err="1" smtClean="0">
                          <a:solidFill>
                            <a:schemeClr val="tx1"/>
                          </a:solidFill>
                          <a:effectLst/>
                          <a:latin typeface="Times New Roman" panose="02020603050405020304" pitchFamily="18" charset="0"/>
                          <a:cs typeface="Times New Roman" panose="02020603050405020304" pitchFamily="18" charset="0"/>
                        </a:rPr>
                        <a:t>СПоК</a:t>
                      </a:r>
                      <a:r>
                        <a:rPr lang="ru-RU" sz="2800" baseline="0" dirty="0" smtClean="0">
                          <a:solidFill>
                            <a:schemeClr val="tx1"/>
                          </a:solidFill>
                          <a:effectLst/>
                          <a:latin typeface="Times New Roman" panose="02020603050405020304" pitchFamily="18" charset="0"/>
                          <a:cs typeface="Times New Roman" panose="02020603050405020304" pitchFamily="18" charset="0"/>
                        </a:rPr>
                        <a:t> и внесение изменений и дополнений в него;</a:t>
                      </a:r>
                    </a:p>
                    <a:p>
                      <a:pPr marL="457200" lvl="0" indent="-457200" algn="just">
                        <a:lnSpc>
                          <a:spcPct val="107000"/>
                        </a:lnSpc>
                        <a:spcAft>
                          <a:spcPts val="0"/>
                        </a:spcAft>
                        <a:buFont typeface="Wingdings" panose="05000000000000000000" pitchFamily="2" charset="2"/>
                        <a:buChar char="Ø"/>
                      </a:pPr>
                      <a:r>
                        <a:rPr lang="ru-RU" sz="2800" baseline="0" dirty="0" smtClean="0">
                          <a:solidFill>
                            <a:schemeClr val="tx1"/>
                          </a:solidFill>
                          <a:effectLst/>
                          <a:latin typeface="Times New Roman" panose="02020603050405020304" pitchFamily="18" charset="0"/>
                          <a:cs typeface="Times New Roman" panose="02020603050405020304" pitchFamily="18" charset="0"/>
                        </a:rPr>
                        <a:t>прием заявлений о вступлении в члены кооператива.</a:t>
                      </a:r>
                      <a:endParaRPr lang="ru-RU" sz="2800" dirty="0">
                        <a:solidFill>
                          <a:schemeClr val="tx1"/>
                        </a:solidFill>
                        <a:effectLst/>
                        <a:latin typeface="Times New Roman" panose="02020603050405020304" pitchFamily="18" charset="0"/>
                        <a:cs typeface="Times New Roman" panose="02020603050405020304" pitchFamily="18" charset="0"/>
                      </a:endParaRPr>
                    </a:p>
                  </a:txBody>
                  <a:tcPr marL="47650" marR="47650" marT="0" marB="0">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28468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r"/>
            <a:r>
              <a:rPr lang="ru-RU" sz="2400" b="1" dirty="0" smtClean="0">
                <a:latin typeface="Times New Roman" panose="02020603050405020304" pitchFamily="18" charset="0"/>
                <a:cs typeface="Times New Roman" panose="02020603050405020304" pitchFamily="18" charset="0"/>
              </a:rPr>
              <a:t>Снабженческо-сбытовой сельскохозяйственный потребительский</a:t>
            </a:r>
            <a:br>
              <a:rPr lang="ru-RU" sz="2400" b="1"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кооператив </a:t>
            </a:r>
            <a:r>
              <a:rPr lang="ru-RU" sz="2400" b="1" dirty="0">
                <a:latin typeface="Times New Roman" panose="02020603050405020304" pitchFamily="18" charset="0"/>
                <a:cs typeface="Times New Roman" panose="02020603050405020304" pitchFamily="18" charset="0"/>
              </a:rPr>
              <a:t>«Алексеевское молоко</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СССПоК</a:t>
            </a:r>
            <a:r>
              <a:rPr lang="ru-RU" sz="2400" b="1"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a:bodyPr>
          <a:lstStyle/>
          <a:p>
            <a:endParaRPr lang="ru-RU" dirty="0"/>
          </a:p>
        </p:txBody>
      </p:sp>
      <p:sp>
        <p:nvSpPr>
          <p:cNvPr id="5" name="Объект 4"/>
          <p:cNvSpPr>
            <a:spLocks noGrp="1"/>
          </p:cNvSpPr>
          <p:nvPr>
            <p:ph sz="half" idx="2"/>
          </p:nvPr>
        </p:nvSpPr>
        <p:spPr>
          <a:xfrm>
            <a:off x="6386052" y="1825625"/>
            <a:ext cx="5805948" cy="4351338"/>
          </a:xfrm>
        </p:spPr>
        <p:txBody>
          <a:bodyPr>
            <a:normAutofit/>
          </a:bodyPr>
          <a:lstStyle/>
          <a:p>
            <a:r>
              <a:rPr lang="ru-RU" b="1" dirty="0">
                <a:latin typeface="Times New Roman" panose="02020603050405020304" pitchFamily="18" charset="0"/>
                <a:cs typeface="Times New Roman" panose="02020603050405020304" pitchFamily="18" charset="0"/>
              </a:rPr>
              <a:t>Участница проекта «Семейные фермы Белогорья» - жительница с. </a:t>
            </a:r>
            <a:r>
              <a:rPr lang="ru-RU" b="1" dirty="0" err="1">
                <a:latin typeface="Times New Roman" panose="02020603050405020304" pitchFamily="18" charset="0"/>
                <a:cs typeface="Times New Roman" panose="02020603050405020304" pitchFamily="18" charset="0"/>
              </a:rPr>
              <a:t>Подсереднее</a:t>
            </a:r>
            <a:r>
              <a:rPr lang="ru-RU" b="1" dirty="0">
                <a:latin typeface="Times New Roman" panose="02020603050405020304" pitchFamily="18" charset="0"/>
                <a:cs typeface="Times New Roman" panose="02020603050405020304" pitchFamily="18" charset="0"/>
              </a:rPr>
              <a:t>, Алексеевского района Чертова </a:t>
            </a:r>
            <a:r>
              <a:rPr lang="ru-RU" b="1" dirty="0" smtClean="0">
                <a:latin typeface="Times New Roman" panose="02020603050405020304" pitchFamily="18" charset="0"/>
                <a:cs typeface="Times New Roman" panose="02020603050405020304" pitchFamily="18" charset="0"/>
              </a:rPr>
              <a:t>О.А. Охват </a:t>
            </a:r>
            <a:r>
              <a:rPr lang="ru-RU" b="1" dirty="0" err="1" smtClean="0">
                <a:latin typeface="Times New Roman" panose="02020603050405020304" pitchFamily="18" charset="0"/>
                <a:cs typeface="Times New Roman" panose="02020603050405020304" pitchFamily="18" charset="0"/>
              </a:rPr>
              <a:t>СССПоК</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«Алексеевское молоко» - более 2-х тысяч коров. Это 75% всех буренок Алексеевского района Белгородской области. </a:t>
            </a:r>
            <a:endParaRPr lang="ru-RU" dirty="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Объединяет более 1700 чел.</a:t>
            </a:r>
            <a:endParaRPr lang="ru-RU" dirty="0">
              <a:latin typeface="Times New Roman" panose="02020603050405020304" pitchFamily="18" charset="0"/>
              <a:cs typeface="Times New Roman" panose="02020603050405020304" pitchFamily="18" charset="0"/>
            </a:endParaRPr>
          </a:p>
          <a:p>
            <a:endParaRPr lang="ru-RU" dirty="0"/>
          </a:p>
          <a:p>
            <a:pPr marL="0" indent="0">
              <a:buNone/>
            </a:pPr>
            <a:endParaRPr lang="ru-RU" dirty="0"/>
          </a:p>
        </p:txBody>
      </p:sp>
      <p:pic>
        <p:nvPicPr>
          <p:cNvPr id="154626" name="Рисунок 19" descr="http://www.akkor.ru/sites/default/files/styles/large/public/chertova_belgorod_ns.jpg?itok=aXnxgNy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71" y="2517422"/>
            <a:ext cx="6017342" cy="337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7" name="Рисунок 3" descr="Фермерская продукция Белгородской обла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286669"/>
            <a:ext cx="22479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223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b="1" dirty="0" smtClean="0">
                <a:latin typeface="Times New Roman" panose="02020603050405020304" pitchFamily="18" charset="0"/>
                <a:cs typeface="Times New Roman" panose="02020603050405020304" pitchFamily="18" charset="0"/>
              </a:rPr>
              <a:t/>
            </a:r>
            <a:br>
              <a:rPr lang="ru-RU" sz="4000" b="1" dirty="0" smtClean="0">
                <a:latin typeface="Times New Roman" panose="02020603050405020304" pitchFamily="18" charset="0"/>
                <a:cs typeface="Times New Roman" panose="02020603050405020304" pitchFamily="18" charset="0"/>
              </a:rPr>
            </a:br>
            <a:r>
              <a:rPr lang="ru-RU" sz="4000" b="1" dirty="0">
                <a:latin typeface="Times New Roman" panose="02020603050405020304" pitchFamily="18" charset="0"/>
                <a:cs typeface="Times New Roman" panose="02020603050405020304" pitchFamily="18" charset="0"/>
              </a:rPr>
              <a:t/>
            </a:r>
            <a:br>
              <a:rPr lang="ru-RU" sz="4000" b="1" dirty="0">
                <a:latin typeface="Times New Roman" panose="02020603050405020304" pitchFamily="18" charset="0"/>
                <a:cs typeface="Times New Roman" panose="02020603050405020304" pitchFamily="18" charset="0"/>
              </a:rPr>
            </a:br>
            <a:r>
              <a:rPr lang="ru-RU" sz="4000" b="1" dirty="0" smtClean="0">
                <a:latin typeface="Times New Roman" panose="02020603050405020304" pitchFamily="18" charset="0"/>
                <a:cs typeface="Times New Roman" panose="02020603050405020304" pitchFamily="18" charset="0"/>
              </a:rPr>
              <a:t>Сельскохозяйственный </a:t>
            </a:r>
            <a:r>
              <a:rPr lang="ru-RU" sz="4000" b="1" dirty="0">
                <a:latin typeface="Times New Roman" panose="02020603050405020304" pitchFamily="18" charset="0"/>
                <a:cs typeface="Times New Roman" panose="02020603050405020304" pitchFamily="18" charset="0"/>
              </a:rPr>
              <a:t>потребительский перерабатывающий кооператив «Сырный Дом»</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sz="4000" dirty="0">
                <a:latin typeface="Times New Roman" panose="02020603050405020304" pitchFamily="18" charset="0"/>
                <a:cs typeface="Times New Roman" panose="02020603050405020304" pitchFamily="18" charset="0"/>
              </a:rPr>
              <a:t/>
            </a:r>
            <a:br>
              <a:rPr lang="ru-RU" sz="4000" dirty="0">
                <a:latin typeface="Times New Roman" panose="02020603050405020304" pitchFamily="18" charset="0"/>
                <a:cs typeface="Times New Roman" panose="02020603050405020304" pitchFamily="18" charset="0"/>
              </a:rPr>
            </a:br>
            <a:endParaRPr lang="ru-RU" dirty="0"/>
          </a:p>
        </p:txBody>
      </p:sp>
      <p:graphicFrame>
        <p:nvGraphicFramePr>
          <p:cNvPr id="6" name="Объект 5"/>
          <p:cNvGraphicFramePr>
            <a:graphicFrameLocks noGrp="1" noChangeAspect="1"/>
          </p:cNvGraphicFramePr>
          <p:nvPr>
            <p:ph sz="half" idx="1"/>
            <p:extLst>
              <p:ext uri="{D42A27DB-BD31-4B8C-83A1-F6EECF244321}">
                <p14:modId xmlns:p14="http://schemas.microsoft.com/office/powerpoint/2010/main" val="3118201285"/>
              </p:ext>
            </p:extLst>
          </p:nvPr>
        </p:nvGraphicFramePr>
        <p:xfrm>
          <a:off x="104422" y="2641598"/>
          <a:ext cx="5991577" cy="4009134"/>
        </p:xfrm>
        <a:graphic>
          <a:graphicData uri="http://schemas.openxmlformats.org/presentationml/2006/ole">
            <mc:AlternateContent xmlns:mc="http://schemas.openxmlformats.org/markup-compatibility/2006">
              <mc:Choice xmlns:v="urn:schemas-microsoft-com:vml" Requires="v">
                <p:oleObj spid="_x0000_s156691" name="Слайд" r:id="rId3" imgW="4570530" imgH="3427400" progId="PowerPoint.Slide.12">
                  <p:embed/>
                </p:oleObj>
              </mc:Choice>
              <mc:Fallback>
                <p:oleObj name="Слайд" r:id="rId3" imgW="4570530" imgH="3427400" progId="PowerPoint.Slide.12">
                  <p:embed/>
                  <p:pic>
                    <p:nvPicPr>
                      <p:cNvPr id="6" name="Объект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22" y="2641598"/>
                        <a:ext cx="5991577" cy="4009134"/>
                      </a:xfrm>
                      <a:prstGeom prst="rect">
                        <a:avLst/>
                      </a:prstGeom>
                      <a:noFill/>
                      <a:extLst/>
                    </p:spPr>
                  </p:pic>
                </p:oleObj>
              </mc:Fallback>
            </mc:AlternateContent>
          </a:graphicData>
        </a:graphic>
      </p:graphicFrame>
      <p:pic>
        <p:nvPicPr>
          <p:cNvPr id="7" name="Рисунок 1" descr="0_991aa_a53d20d6_XXL.jpg"/>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5836355" y="1532644"/>
            <a:ext cx="5384801" cy="274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8951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0236" y="1690688"/>
            <a:ext cx="2377318" cy="167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ANd9GcTn5QwezwWxvEMJsIxtQB9PbKLEqgCBv8oNntVRzxO3HIPNjyNSL0gH4GBpw0_XnLmSV_7jwV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5999" y="4617156"/>
            <a:ext cx="1828801" cy="149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73156" y="4464894"/>
            <a:ext cx="3180644" cy="164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669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914399" y="1022684"/>
            <a:ext cx="10359189" cy="6555641"/>
          </a:xfrm>
          <a:prstGeom prst="rect">
            <a:avLst/>
          </a:prstGeom>
          <a:noFill/>
        </p:spPr>
        <p:txBody>
          <a:bodyPr wrap="square">
            <a:spAutoFit/>
          </a:bodyPr>
          <a:lstStyle/>
          <a:p>
            <a:pPr algn="just"/>
            <a:r>
              <a:rPr lang="ru-RU" sz="16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Департамент АПК и воспроизводства окружающей среды предложил создать на базе </a:t>
            </a:r>
            <a:r>
              <a:rPr lang="ru-RU" sz="2800" dirty="0" err="1" smtClean="0">
                <a:latin typeface="Times New Roman" pitchFamily="18" charset="0"/>
                <a:cs typeface="Times New Roman" pitchFamily="18" charset="0"/>
              </a:rPr>
              <a:t>Инновационно</a:t>
            </a:r>
            <a:r>
              <a:rPr lang="ru-RU" sz="2800" dirty="0" smtClean="0">
                <a:latin typeface="Times New Roman" pitchFamily="18" charset="0"/>
                <a:cs typeface="Times New Roman" pitchFamily="18" charset="0"/>
              </a:rPr>
              <a:t>-консультационного центра АПК  </a:t>
            </a:r>
            <a:r>
              <a:rPr lang="ru-RU" sz="2800" b="1" dirty="0" smtClean="0">
                <a:solidFill>
                  <a:srgbClr val="C00000"/>
                </a:solidFill>
                <a:latin typeface="Times New Roman" pitchFamily="18" charset="0"/>
                <a:cs typeface="Times New Roman" pitchFamily="18" charset="0"/>
              </a:rPr>
              <a:t>-  Центр компетенций развития кооперации </a:t>
            </a:r>
            <a:r>
              <a:rPr lang="ru-RU" sz="2800" dirty="0" smtClean="0">
                <a:latin typeface="Times New Roman" pitchFamily="18" charset="0"/>
                <a:cs typeface="Times New Roman" pitchFamily="18" charset="0"/>
              </a:rPr>
              <a:t>– модель сопровождения кооперационного движения по принципу </a:t>
            </a:r>
            <a:r>
              <a:rPr lang="ru-RU" sz="2800" b="1" dirty="0" smtClean="0">
                <a:solidFill>
                  <a:srgbClr val="C00000"/>
                </a:solidFill>
                <a:latin typeface="Times New Roman" pitchFamily="18" charset="0"/>
                <a:cs typeface="Times New Roman" pitchFamily="18" charset="0"/>
              </a:rPr>
              <a:t>«Одного окна».</a:t>
            </a:r>
          </a:p>
          <a:p>
            <a:pPr algn="just"/>
            <a:r>
              <a:rPr lang="ru-RU" sz="2800" b="1" dirty="0" smtClean="0">
                <a:solidFill>
                  <a:srgbClr val="C00000"/>
                </a:solidFill>
                <a:latin typeface="Times New Roman" pitchFamily="18" charset="0"/>
                <a:cs typeface="Times New Roman" pitchFamily="18" charset="0"/>
              </a:rPr>
              <a:t>	</a:t>
            </a:r>
            <a:r>
              <a:rPr lang="ru-RU" sz="2800" dirty="0" smtClean="0">
                <a:latin typeface="Times New Roman" pitchFamily="18" charset="0"/>
                <a:cs typeface="Times New Roman" pitchFamily="18" charset="0"/>
              </a:rPr>
              <a:t>К работе будут привлечены и специалисты </a:t>
            </a:r>
            <a:r>
              <a:rPr lang="ru-RU" sz="2800" b="1" i="1" dirty="0" smtClean="0">
                <a:latin typeface="Times New Roman" pitchFamily="18" charset="0"/>
                <a:cs typeface="Times New Roman" pitchFamily="18" charset="0"/>
              </a:rPr>
              <a:t>Белгородского университета кооперации, экономики и права и Белгородского аграрного университета имени В.Я. Горина.</a:t>
            </a:r>
          </a:p>
          <a:p>
            <a:pPr algn="just"/>
            <a:r>
              <a:rPr lang="ru-RU" sz="2800" b="1" i="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«Итогом реализации проекта станет эффективная деятельность на территории области </a:t>
            </a:r>
            <a:r>
              <a:rPr lang="ru-RU" sz="2800" b="1" dirty="0" smtClean="0">
                <a:latin typeface="Times New Roman" pitchFamily="18" charset="0"/>
                <a:cs typeface="Times New Roman" pitchFamily="18" charset="0"/>
              </a:rPr>
              <a:t>не менее 100 </a:t>
            </a:r>
            <a:r>
              <a:rPr lang="ru-RU" sz="2800" dirty="0" smtClean="0">
                <a:latin typeface="Times New Roman" pitchFamily="18" charset="0"/>
                <a:cs typeface="Times New Roman" pitchFamily="18" charset="0"/>
              </a:rPr>
              <a:t>сельскохозяйственных потребительских кооперативов, охватывающих не менее 8 тысяч </a:t>
            </a:r>
            <a:r>
              <a:rPr lang="ru-RU" sz="2800" dirty="0" err="1" smtClean="0">
                <a:latin typeface="Times New Roman" pitchFamily="18" charset="0"/>
                <a:cs typeface="Times New Roman" pitchFamily="18" charset="0"/>
              </a:rPr>
              <a:t>сельхозтоваропроизводителей</a:t>
            </a:r>
            <a:r>
              <a:rPr lang="ru-RU" sz="2800" dirty="0" smtClean="0">
                <a:latin typeface="Times New Roman" pitchFamily="18" charset="0"/>
                <a:cs typeface="Times New Roman" pitchFamily="18" charset="0"/>
              </a:rPr>
              <a:t> области» (</a:t>
            </a:r>
            <a:r>
              <a:rPr lang="ru-RU" sz="2800" b="1" i="1" dirty="0" smtClean="0">
                <a:latin typeface="Times New Roman" pitchFamily="18" charset="0"/>
                <a:cs typeface="Times New Roman" pitchFamily="18" charset="0"/>
              </a:rPr>
              <a:t>С. Алейник - </a:t>
            </a:r>
            <a:r>
              <a:rPr lang="ru-RU" sz="2800" b="1" i="1" dirty="0">
                <a:latin typeface="Times New Roman" pitchFamily="18" charset="0"/>
                <a:cs typeface="Times New Roman" pitchFamily="18" charset="0"/>
              </a:rPr>
              <a:t>Начальник департамента АПК и воспроизводства окружающей среды)</a:t>
            </a:r>
            <a:endParaRPr lang="ru-RU" sz="2800" b="1" i="1" dirty="0" smtClean="0">
              <a:latin typeface="Times New Roman" pitchFamily="18" charset="0"/>
              <a:cs typeface="Times New Roman" pitchFamily="18" charset="0"/>
            </a:endParaRPr>
          </a:p>
          <a:p>
            <a:pPr algn="just"/>
            <a:r>
              <a:rPr lang="ru-RU" sz="2800" dirty="0" smtClean="0">
                <a:latin typeface="Times New Roman" pitchFamily="18" charset="0"/>
                <a:cs typeface="Times New Roman" pitchFamily="18" charset="0"/>
              </a:rPr>
              <a:t>	</a:t>
            </a:r>
            <a:endParaRPr lang="ru-RU" sz="2800" b="1" i="1" dirty="0" smtClean="0">
              <a:latin typeface="Times New Roman" pitchFamily="18" charset="0"/>
              <a:cs typeface="Times New Roman" pitchFamily="18" charset="0"/>
            </a:endParaRPr>
          </a:p>
        </p:txBody>
      </p:sp>
      <p:sp>
        <p:nvSpPr>
          <p:cNvPr id="5" name="Заголовок 4"/>
          <p:cNvSpPr>
            <a:spLocks noGrp="1"/>
          </p:cNvSpPr>
          <p:nvPr>
            <p:ph type="title"/>
          </p:nvPr>
        </p:nvSpPr>
        <p:spPr>
          <a:xfrm>
            <a:off x="838200" y="0"/>
            <a:ext cx="10515600" cy="649706"/>
          </a:xfrm>
        </p:spPr>
        <p:txBody>
          <a:bodyPr>
            <a:noAutofit/>
          </a:bodyPr>
          <a:lstStyle/>
          <a:p>
            <a:pPr algn="ctr"/>
            <a:r>
              <a:rPr lang="ru-RU" sz="2000" b="1" dirty="0" err="1" smtClean="0">
                <a:latin typeface="Times New Roman" pitchFamily="18" charset="0"/>
                <a:cs typeface="Times New Roman" pitchFamily="18" charset="0"/>
              </a:rPr>
              <a:t>Пилотные</a:t>
            </a:r>
            <a:r>
              <a:rPr lang="ru-RU" sz="2000" b="1" dirty="0" smtClean="0">
                <a:latin typeface="Times New Roman" pitchFamily="18" charset="0"/>
                <a:cs typeface="Times New Roman" pitchFamily="18" charset="0"/>
              </a:rPr>
              <a:t> проекты развития сельскохозяйственных потребительских кооперативов Белгородской области</a:t>
            </a:r>
            <a:endParaRPr lang="ru-RU" sz="2000" b="1"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699910"/>
          </a:xfrm>
        </p:spPr>
        <p:txBody>
          <a:bodyPr>
            <a:noAutofit/>
          </a:bodyPr>
          <a:lstStyle/>
          <a:p>
            <a:pPr algn="ct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2400" b="1" dirty="0" smtClean="0">
                <a:latin typeface="Times New Roman" panose="02020603050405020304" pitchFamily="18" charset="0"/>
                <a:cs typeface="Times New Roman" panose="02020603050405020304" pitchFamily="18" charset="0"/>
              </a:rPr>
              <a:t>Информационно-консультационное обслуживание </a:t>
            </a:r>
            <a:r>
              <a:rPr lang="ru-RU" sz="2400" b="1" dirty="0">
                <a:latin typeface="Times New Roman" panose="02020603050405020304" pitchFamily="18" charset="0"/>
                <a:cs typeface="Times New Roman" panose="02020603050405020304" pitchFamily="18" charset="0"/>
              </a:rPr>
              <a:t>кооперации </a:t>
            </a:r>
            <a:r>
              <a:rPr lang="ru-RU" sz="2400" b="1" dirty="0" smtClean="0">
                <a:latin typeface="Times New Roman" panose="02020603050405020304" pitchFamily="18" charset="0"/>
                <a:cs typeface="Times New Roman" panose="02020603050405020304" pitchFamily="18" charset="0"/>
              </a:rPr>
              <a:t>предусматривает:</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4178" y="699911"/>
            <a:ext cx="12067822" cy="6158089"/>
          </a:xfrm>
        </p:spPr>
        <p:txBody>
          <a:bodyPr>
            <a:normAutofit fontScale="25000" lnSpcReduction="20000"/>
          </a:bodyPr>
          <a:lstStyle/>
          <a:p>
            <a:pPr marL="0" indent="0" hangingPunct="0">
              <a:buNone/>
            </a:pPr>
            <a:endParaRPr lang="ru-RU" sz="4400" dirty="0">
              <a:latin typeface="Times New Roman" panose="02020603050405020304" pitchFamily="18" charset="0"/>
              <a:cs typeface="Times New Roman" panose="02020603050405020304" pitchFamily="18" charset="0"/>
            </a:endParaRPr>
          </a:p>
          <a:p>
            <a:pPr algn="just" hangingPunct="0">
              <a:buFont typeface="Wingdings" panose="05000000000000000000" pitchFamily="2" charset="2"/>
              <a:buChar char="q"/>
            </a:pPr>
            <a:r>
              <a:rPr lang="ru-RU" sz="11200" dirty="0" smtClean="0">
                <a:latin typeface="Times New Roman" panose="02020603050405020304" pitchFamily="18" charset="0"/>
                <a:cs typeface="Times New Roman" panose="02020603050405020304" pitchFamily="18" charset="0"/>
              </a:rPr>
              <a:t>Создание перечня </a:t>
            </a:r>
            <a:r>
              <a:rPr lang="ru-RU" sz="11200" dirty="0">
                <a:latin typeface="Times New Roman" panose="02020603050405020304" pitchFamily="18" charset="0"/>
                <a:cs typeface="Times New Roman" panose="02020603050405020304" pitchFamily="18" charset="0"/>
              </a:rPr>
              <a:t>демонстрационных </a:t>
            </a:r>
            <a:r>
              <a:rPr lang="ru-RU" sz="11200" dirty="0" err="1" smtClean="0">
                <a:latin typeface="Times New Roman" panose="02020603050405020304" pitchFamily="18" charset="0"/>
                <a:cs typeface="Times New Roman" panose="02020603050405020304" pitchFamily="18" charset="0"/>
              </a:rPr>
              <a:t>СПоК</a:t>
            </a:r>
            <a:r>
              <a:rPr lang="ru-RU" sz="11200" dirty="0" smtClean="0">
                <a:latin typeface="Times New Roman" panose="02020603050405020304" pitchFamily="18" charset="0"/>
                <a:cs typeface="Times New Roman" panose="02020603050405020304" pitchFamily="18" charset="0"/>
              </a:rPr>
              <a:t> по разным видам деятельности;</a:t>
            </a:r>
          </a:p>
          <a:p>
            <a:pPr algn="just" hangingPunct="0">
              <a:buFont typeface="Wingdings" panose="05000000000000000000" pitchFamily="2" charset="2"/>
              <a:buChar char="q"/>
            </a:pPr>
            <a:r>
              <a:rPr lang="ru-RU" sz="11200" dirty="0" smtClean="0">
                <a:latin typeface="Times New Roman" panose="02020603050405020304" pitchFamily="18" charset="0"/>
                <a:cs typeface="Times New Roman" panose="02020603050405020304" pitchFamily="18" charset="0"/>
              </a:rPr>
              <a:t>Организация </a:t>
            </a:r>
            <a:r>
              <a:rPr lang="ru-RU" sz="11200" dirty="0">
                <a:latin typeface="Times New Roman" panose="02020603050405020304" pitchFamily="18" charset="0"/>
                <a:cs typeface="Times New Roman" panose="02020603050405020304" pitchFamily="18" charset="0"/>
              </a:rPr>
              <a:t>на их базе обучение, стажировки членов выборных органов, руководителей, специалистов кооперативов, инициативных групп фермеров; </a:t>
            </a:r>
            <a:endParaRPr lang="ru-RU" sz="11200" dirty="0" smtClean="0">
              <a:latin typeface="Times New Roman" panose="02020603050405020304" pitchFamily="18" charset="0"/>
              <a:cs typeface="Times New Roman" panose="02020603050405020304" pitchFamily="18" charset="0"/>
            </a:endParaRPr>
          </a:p>
          <a:p>
            <a:pPr algn="just" hangingPunct="0">
              <a:buFont typeface="Wingdings" panose="05000000000000000000" pitchFamily="2" charset="2"/>
              <a:buChar char="q"/>
            </a:pPr>
            <a:r>
              <a:rPr lang="ru-RU" sz="11200" dirty="0" smtClean="0">
                <a:latin typeface="Times New Roman" panose="02020603050405020304" pitchFamily="18" charset="0"/>
                <a:cs typeface="Times New Roman" panose="02020603050405020304" pitchFamily="18" charset="0"/>
              </a:rPr>
              <a:t>Систематически </a:t>
            </a:r>
            <a:r>
              <a:rPr lang="ru-RU" sz="11200" dirty="0">
                <a:latin typeface="Times New Roman" panose="02020603050405020304" pitchFamily="18" charset="0"/>
                <a:cs typeface="Times New Roman" panose="02020603050405020304" pitchFamily="18" charset="0"/>
              </a:rPr>
              <a:t>обобщать и издавать методическую литературу о деятельности сельских </a:t>
            </a:r>
            <a:r>
              <a:rPr lang="ru-RU" sz="11200" dirty="0" err="1" smtClean="0">
                <a:latin typeface="Times New Roman" panose="02020603050405020304" pitchFamily="18" charset="0"/>
                <a:cs typeface="Times New Roman" panose="02020603050405020304" pitchFamily="18" charset="0"/>
              </a:rPr>
              <a:t>кооперативов.Предусмотреть</a:t>
            </a:r>
            <a:r>
              <a:rPr lang="ru-RU" sz="11200" dirty="0" smtClean="0">
                <a:latin typeface="Times New Roman" panose="02020603050405020304" pitchFamily="18" charset="0"/>
                <a:cs typeface="Times New Roman" panose="02020603050405020304" pitchFamily="18" charset="0"/>
              </a:rPr>
              <a:t> </a:t>
            </a:r>
            <a:r>
              <a:rPr lang="ru-RU" sz="11200" dirty="0">
                <a:latin typeface="Times New Roman" panose="02020603050405020304" pitchFamily="18" charset="0"/>
                <a:cs typeface="Times New Roman" panose="02020603050405020304" pitchFamily="18" charset="0"/>
              </a:rPr>
              <a:t>с этой целью гранты на поддержку периодических изданий в сфере сельской кооперации; </a:t>
            </a:r>
            <a:endParaRPr lang="ru-RU" sz="11200" dirty="0" smtClean="0">
              <a:latin typeface="Times New Roman" panose="02020603050405020304" pitchFamily="18" charset="0"/>
              <a:cs typeface="Times New Roman" panose="02020603050405020304" pitchFamily="18" charset="0"/>
            </a:endParaRPr>
          </a:p>
          <a:p>
            <a:pPr algn="just" hangingPunct="0">
              <a:buFont typeface="Wingdings" panose="05000000000000000000" pitchFamily="2" charset="2"/>
              <a:buChar char="q"/>
            </a:pPr>
            <a:r>
              <a:rPr lang="ru-RU" sz="11200" dirty="0" smtClean="0">
                <a:latin typeface="Times New Roman" panose="02020603050405020304" pitchFamily="18" charset="0"/>
                <a:cs typeface="Times New Roman" panose="02020603050405020304" pitchFamily="18" charset="0"/>
              </a:rPr>
              <a:t>Оказание финансовой, имущественной, информационной, консультационной поддержки </a:t>
            </a:r>
            <a:r>
              <a:rPr lang="ru-RU" sz="11200" dirty="0">
                <a:latin typeface="Times New Roman" panose="02020603050405020304" pitchFamily="18" charset="0"/>
                <a:cs typeface="Times New Roman" panose="02020603050405020304" pitchFamily="18" charset="0"/>
              </a:rPr>
              <a:t>развития инфраструктуры союзов, ассоциаций, сельскохозяйственных потребительских кооперативов по организации информационно-консультационного обслуживания кооперации на </a:t>
            </a:r>
            <a:r>
              <a:rPr lang="ru-RU" sz="11200" dirty="0" smtClean="0">
                <a:latin typeface="Times New Roman" panose="02020603050405020304" pitchFamily="18" charset="0"/>
                <a:cs typeface="Times New Roman" panose="02020603050405020304" pitchFamily="18" charset="0"/>
              </a:rPr>
              <a:t>селе;</a:t>
            </a:r>
          </a:p>
          <a:p>
            <a:pPr algn="just" hangingPunct="0">
              <a:buFont typeface="Wingdings" panose="05000000000000000000" pitchFamily="2" charset="2"/>
              <a:buChar char="q"/>
            </a:pPr>
            <a:r>
              <a:rPr lang="ru-RU" sz="11200" dirty="0" smtClean="0">
                <a:latin typeface="Times New Roman" panose="02020603050405020304" pitchFamily="18" charset="0"/>
                <a:cs typeface="Times New Roman" panose="02020603050405020304" pitchFamily="18" charset="0"/>
              </a:rPr>
              <a:t>Поддержку </a:t>
            </a:r>
            <a:r>
              <a:rPr lang="ru-RU" sz="11200" dirty="0">
                <a:latin typeface="Times New Roman" panose="02020603050405020304" pitchFamily="18" charset="0"/>
                <a:cs typeface="Times New Roman" panose="02020603050405020304" pitchFamily="18" charset="0"/>
              </a:rPr>
              <a:t>в оказании информационно-консультационных услуг кооперативам второго уровня, </a:t>
            </a:r>
            <a:r>
              <a:rPr lang="ru-RU" sz="11200" dirty="0" smtClean="0">
                <a:latin typeface="Times New Roman" panose="02020603050405020304" pitchFamily="18" charset="0"/>
                <a:cs typeface="Times New Roman" panose="02020603050405020304" pitchFamily="18" charset="0"/>
              </a:rPr>
              <a:t>которые оказывают услуги </a:t>
            </a:r>
            <a:r>
              <a:rPr lang="ru-RU" sz="11200" dirty="0">
                <a:latin typeface="Times New Roman" panose="02020603050405020304" pitchFamily="18" charset="0"/>
                <a:cs typeface="Times New Roman" panose="02020603050405020304" pitchFamily="18" charset="0"/>
              </a:rPr>
              <a:t>кооперативам первого уровня и другим специалистам в сфере кредитной кооперации. </a:t>
            </a:r>
          </a:p>
          <a:p>
            <a:pPr marL="0" indent="0">
              <a:buNone/>
            </a:pPr>
            <a:r>
              <a:rPr lang="ru-RU" sz="11200" dirty="0">
                <a:latin typeface="Times New Roman" panose="02020603050405020304" pitchFamily="18" charset="0"/>
                <a:cs typeface="Times New Roman" panose="02020603050405020304" pitchFamily="18" charset="0"/>
              </a:rPr>
              <a:t> </a:t>
            </a:r>
          </a:p>
          <a:p>
            <a:endParaRPr lang="ru-RU"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958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8500" y="2740025"/>
            <a:ext cx="10515600" cy="1325563"/>
          </a:xfrm>
        </p:spPr>
        <p:txBody>
          <a:bodyPr>
            <a:noAutofit/>
          </a:bodyPr>
          <a:lstStyle/>
          <a:p>
            <a:pPr algn="ctr"/>
            <a:r>
              <a:rPr lang="ru-RU" sz="4800" dirty="0" smtClean="0">
                <a:latin typeface="Times New Roman" panose="02020603050405020304" pitchFamily="18" charset="0"/>
                <a:cs typeface="Times New Roman" panose="02020603050405020304" pitchFamily="18" charset="0"/>
              </a:rPr>
              <a:t>2. Подбор </a:t>
            </a:r>
            <a:r>
              <a:rPr lang="ru-RU" sz="4800" dirty="0">
                <a:latin typeface="Times New Roman" panose="02020603050405020304" pitchFamily="18" charset="0"/>
                <a:cs typeface="Times New Roman" panose="02020603050405020304" pitchFamily="18" charset="0"/>
              </a:rPr>
              <a:t>и организация деятельности организационного комитета (инициативной группы)</a:t>
            </a:r>
            <a:br>
              <a:rPr lang="ru-RU" sz="4800" dirty="0">
                <a:latin typeface="Times New Roman" panose="02020603050405020304" pitchFamily="18" charset="0"/>
                <a:cs typeface="Times New Roman" panose="02020603050405020304" pitchFamily="18" charset="0"/>
              </a:rPr>
            </a:br>
            <a:endParaRPr lang="ru-RU" sz="4800" dirty="0"/>
          </a:p>
        </p:txBody>
      </p:sp>
    </p:spTree>
    <p:extLst>
      <p:ext uri="{BB962C8B-B14F-4D97-AF65-F5344CB8AC3E}">
        <p14:creationId xmlns:p14="http://schemas.microsoft.com/office/powerpoint/2010/main" val="2601037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73563424"/>
              </p:ext>
            </p:extLst>
          </p:nvPr>
        </p:nvGraphicFramePr>
        <p:xfrm>
          <a:off x="0" y="2"/>
          <a:ext cx="12192000" cy="6857999"/>
        </p:xfrm>
        <a:graphic>
          <a:graphicData uri="http://schemas.openxmlformats.org/drawingml/2006/table">
            <a:tbl>
              <a:tblPr firstRow="1" bandRow="1">
                <a:tableStyleId>{5C22544A-7EE6-4342-B048-85BDC9FD1C3A}</a:tableStyleId>
              </a:tblPr>
              <a:tblGrid>
                <a:gridCol w="9654857">
                  <a:extLst>
                    <a:ext uri="{9D8B030D-6E8A-4147-A177-3AD203B41FA5}">
                      <a16:colId xmlns:a16="http://schemas.microsoft.com/office/drawing/2014/main" val="2658867818"/>
                    </a:ext>
                  </a:extLst>
                </a:gridCol>
                <a:gridCol w="2537143">
                  <a:extLst>
                    <a:ext uri="{9D8B030D-6E8A-4147-A177-3AD203B41FA5}">
                      <a16:colId xmlns:a16="http://schemas.microsoft.com/office/drawing/2014/main" val="3457082814"/>
                    </a:ext>
                  </a:extLst>
                </a:gridCol>
              </a:tblGrid>
              <a:tr h="961298">
                <a:tc>
                  <a:txBody>
                    <a:bodyPr/>
                    <a:lstStyle/>
                    <a:p>
                      <a:r>
                        <a:rPr lang="ru-RU" sz="2400" dirty="0" smtClean="0">
                          <a:latin typeface="Times New Roman" panose="02020603050405020304" pitchFamily="18" charset="0"/>
                          <a:cs typeface="Times New Roman" panose="02020603050405020304" pitchFamily="18" charset="0"/>
                        </a:rPr>
                        <a:t>Формирование инициативной группы</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2400" dirty="0" smtClean="0">
                          <a:latin typeface="Times New Roman" panose="02020603050405020304" pitchFamily="18" charset="0"/>
                          <a:cs typeface="Times New Roman" panose="02020603050405020304" pitchFamily="18" charset="0"/>
                        </a:rPr>
                        <a:t>Участники</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65899520"/>
                  </a:ext>
                </a:extLst>
              </a:tr>
              <a:tr h="1040595">
                <a:tc>
                  <a:txBody>
                    <a:bodyPr/>
                    <a:lstStyle/>
                    <a:p>
                      <a:pPr marL="0" marR="0" lvl="0" indent="533400" algn="just" defTabSz="914400" rtl="0" eaLnBrk="1" fontAlgn="auto" latinLnBrk="0" hangingPunct="1">
                        <a:lnSpc>
                          <a:spcPct val="100000"/>
                        </a:lnSpc>
                        <a:spcBef>
                          <a:spcPts val="0"/>
                        </a:spcBef>
                        <a:spcAft>
                          <a:spcPts val="0"/>
                        </a:spcAft>
                        <a:buClrTx/>
                        <a:buSzTx/>
                        <a:buFontTx/>
                        <a:buNone/>
                        <a:tabLst/>
                        <a:defRPr/>
                      </a:pPr>
                      <a:r>
                        <a:rPr lang="ru-RU" sz="2400" kern="1200" dirty="0" smtClean="0">
                          <a:solidFill>
                            <a:schemeClr val="dk1"/>
                          </a:solidFill>
                          <a:effectLst/>
                          <a:latin typeface="Times New Roman" panose="02020603050405020304" pitchFamily="18" charset="0"/>
                          <a:ea typeface="+mn-ea"/>
                          <a:cs typeface="Times New Roman" panose="02020603050405020304" pitchFamily="18" charset="0"/>
                        </a:rPr>
                        <a:t>Инициативная группа формируется из</a:t>
                      </a:r>
                      <a:r>
                        <a:rPr lang="ru-RU" sz="2400" kern="1200" baseline="0" dirty="0" smtClean="0">
                          <a:solidFill>
                            <a:schemeClr val="dk1"/>
                          </a:solidFill>
                          <a:effectLst/>
                          <a:latin typeface="Times New Roman" panose="02020603050405020304" pitchFamily="18" charset="0"/>
                          <a:ea typeface="+mn-ea"/>
                          <a:cs typeface="Times New Roman" panose="02020603050405020304" pitchFamily="18" charset="0"/>
                        </a:rPr>
                        <a:t> лиц </a:t>
                      </a:r>
                      <a:r>
                        <a:rPr lang="ru-RU" sz="2400" kern="1200" dirty="0" smtClean="0">
                          <a:solidFill>
                            <a:schemeClr val="dk1"/>
                          </a:solidFill>
                          <a:effectLst/>
                          <a:latin typeface="Times New Roman" panose="02020603050405020304" pitchFamily="18" charset="0"/>
                          <a:ea typeface="+mn-ea"/>
                          <a:cs typeface="Times New Roman" panose="02020603050405020304" pitchFamily="18" charset="0"/>
                        </a:rPr>
                        <a:t>заинтересованных в создании кооператива</a:t>
                      </a:r>
                      <a:endParaRPr lang="ru-RU" sz="2400" dirty="0">
                        <a:latin typeface="Times New Roman" panose="02020603050405020304" pitchFamily="18" charset="0"/>
                        <a:cs typeface="Times New Roman" panose="02020603050405020304" pitchFamily="18" charset="0"/>
                      </a:endParaRPr>
                    </a:p>
                  </a:txBody>
                  <a:tcPr/>
                </a:tc>
                <a:tc rowSpan="3">
                  <a:txBody>
                    <a:bodyPr/>
                    <a:lstStyle/>
                    <a:p>
                      <a:r>
                        <a:rPr lang="ru-RU" sz="2400" dirty="0" smtClean="0">
                          <a:latin typeface="Times New Roman" panose="02020603050405020304" pitchFamily="18" charset="0"/>
                          <a:cs typeface="Times New Roman" panose="02020603050405020304" pitchFamily="18" charset="0"/>
                        </a:rPr>
                        <a:t>Граждане и юридические лица,</a:t>
                      </a:r>
                      <a:r>
                        <a:rPr lang="ru-RU" sz="2400" baseline="0" dirty="0" smtClean="0">
                          <a:latin typeface="Times New Roman" panose="02020603050405020304" pitchFamily="18" charset="0"/>
                          <a:cs typeface="Times New Roman" panose="02020603050405020304" pitchFamily="18" charset="0"/>
                        </a:rPr>
                        <a:t> изъявившие желание создать кооператив</a:t>
                      </a:r>
                      <a:endParaRPr lang="ru-RU"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65017268"/>
                  </a:ext>
                </a:extLst>
              </a:tr>
              <a:tr h="2428053">
                <a:tc>
                  <a:txBody>
                    <a:bodyPr/>
                    <a:lstStyle/>
                    <a:p>
                      <a:pPr marL="0" indent="533400" algn="just"/>
                      <a:r>
                        <a:rPr lang="ru-RU" sz="2400" kern="1200" dirty="0" smtClean="0">
                          <a:solidFill>
                            <a:schemeClr val="dk1"/>
                          </a:solidFill>
                          <a:effectLst/>
                          <a:latin typeface="Times New Roman" panose="02020603050405020304" pitchFamily="18" charset="0"/>
                          <a:ea typeface="+mn-ea"/>
                          <a:cs typeface="Times New Roman" panose="02020603050405020304" pitchFamily="18" charset="0"/>
                        </a:rPr>
                        <a:t>Если планируется, что в кооператив первоначально будет входить 50 членов, то инициативная группа должна состоять из 15-20 человек, которые привлекут остальных участников.</a:t>
                      </a:r>
                    </a:p>
                    <a:p>
                      <a:pPr marL="0" indent="533400" algn="just"/>
                      <a:r>
                        <a:rPr lang="ru-RU" sz="2400" kern="1200" dirty="0" smtClean="0">
                          <a:solidFill>
                            <a:schemeClr val="dk1"/>
                          </a:solidFill>
                          <a:effectLst/>
                          <a:latin typeface="Times New Roman" panose="02020603050405020304" pitchFamily="18" charset="0"/>
                          <a:ea typeface="+mn-ea"/>
                          <a:cs typeface="Times New Roman" panose="02020603050405020304" pitchFamily="18" charset="0"/>
                        </a:rPr>
                        <a:t> Участники инициативной группы должны иметь необходимый уровень заинтересованности или мотивации</a:t>
                      </a:r>
                      <a:endParaRPr lang="ru-RU" sz="2400" dirty="0">
                        <a:latin typeface="Times New Roman" panose="02020603050405020304" pitchFamily="18" charset="0"/>
                        <a:cs typeface="Times New Roman" panose="02020603050405020304" pitchFamily="18" charset="0"/>
                      </a:endParaRPr>
                    </a:p>
                  </a:txBody>
                  <a:tcPr/>
                </a:tc>
                <a:tc vMerge="1">
                  <a:txBody>
                    <a:bodyPr/>
                    <a:lstStyle/>
                    <a:p>
                      <a:pPr algn="ctr"/>
                      <a:endParaRPr lang="ru-RU" dirty="0"/>
                    </a:p>
                  </a:txBody>
                  <a:tcPr/>
                </a:tc>
                <a:extLst>
                  <a:ext uri="{0D108BD9-81ED-4DB2-BD59-A6C34878D82A}">
                    <a16:rowId xmlns:a16="http://schemas.microsoft.com/office/drawing/2014/main" val="3840698351"/>
                  </a:ext>
                </a:extLst>
              </a:tr>
              <a:tr h="2428053">
                <a:tc>
                  <a:txBody>
                    <a:bodyPr/>
                    <a:lstStyle/>
                    <a:p>
                      <a:pPr marL="0" marR="0" lvl="0" indent="533400" algn="just" defTabSz="914400" rtl="0" eaLnBrk="1" fontAlgn="auto" latinLnBrk="0" hangingPunct="1">
                        <a:lnSpc>
                          <a:spcPct val="100000"/>
                        </a:lnSpc>
                        <a:spcBef>
                          <a:spcPts val="0"/>
                        </a:spcBef>
                        <a:spcAft>
                          <a:spcPts val="0"/>
                        </a:spcAft>
                        <a:buClrTx/>
                        <a:buSzTx/>
                        <a:buFontTx/>
                        <a:buNone/>
                        <a:tabLst/>
                        <a:defRPr/>
                      </a:pPr>
                      <a:r>
                        <a:rPr lang="ru-RU" sz="2400" kern="1200" dirty="0" smtClean="0">
                          <a:solidFill>
                            <a:schemeClr val="dk1"/>
                          </a:solidFill>
                          <a:effectLst/>
                          <a:latin typeface="Times New Roman" panose="02020603050405020304" pitchFamily="18" charset="0"/>
                          <a:ea typeface="+mn-ea"/>
                          <a:cs typeface="Times New Roman" panose="02020603050405020304" pitchFamily="18" charset="0"/>
                        </a:rPr>
                        <a:t>На рассматриваемом этапе важным моментом является </a:t>
                      </a:r>
                      <a:r>
                        <a:rPr lang="ru-RU" sz="2400" b="1" kern="1200" dirty="0" smtClean="0">
                          <a:solidFill>
                            <a:schemeClr val="dk1"/>
                          </a:solidFill>
                          <a:effectLst/>
                          <a:latin typeface="Times New Roman" panose="02020603050405020304" pitchFamily="18" charset="0"/>
                          <a:ea typeface="+mn-ea"/>
                          <a:cs typeface="Times New Roman" panose="02020603050405020304" pitchFamily="18" charset="0"/>
                        </a:rPr>
                        <a:t>оформление протокола о намерениях потенциальных членов создать кооператив</a:t>
                      </a:r>
                      <a:r>
                        <a:rPr lang="ru-RU" sz="2400" kern="1200" dirty="0" smtClean="0">
                          <a:solidFill>
                            <a:schemeClr val="dk1"/>
                          </a:solidFill>
                          <a:effectLst/>
                          <a:latin typeface="Times New Roman" panose="02020603050405020304" pitchFamily="18" charset="0"/>
                          <a:ea typeface="+mn-ea"/>
                          <a:cs typeface="Times New Roman" panose="02020603050405020304" pitchFamily="18" charset="0"/>
                        </a:rPr>
                        <a:t>. Протокол должен быть подписан всеми членами инициативной группы.</a:t>
                      </a:r>
                    </a:p>
                    <a:p>
                      <a:endParaRPr lang="ru-RU" sz="2400" dirty="0">
                        <a:latin typeface="Times New Roman" panose="02020603050405020304" pitchFamily="18" charset="0"/>
                        <a:cs typeface="Times New Roman" panose="02020603050405020304" pitchFamily="18" charset="0"/>
                      </a:endParaRPr>
                    </a:p>
                  </a:txBody>
                  <a:tcPr/>
                </a:tc>
                <a:tc vMerge="1">
                  <a:txBody>
                    <a:bodyPr/>
                    <a:lstStyle/>
                    <a:p>
                      <a:endParaRPr lang="ru-RU" dirty="0"/>
                    </a:p>
                  </a:txBody>
                  <a:tcPr/>
                </a:tc>
                <a:extLst>
                  <a:ext uri="{0D108BD9-81ED-4DB2-BD59-A6C34878D82A}">
                    <a16:rowId xmlns:a16="http://schemas.microsoft.com/office/drawing/2014/main" val="4246354840"/>
                  </a:ext>
                </a:extLst>
              </a:tr>
            </a:tbl>
          </a:graphicData>
        </a:graphic>
      </p:graphicFrame>
    </p:spTree>
    <p:extLst>
      <p:ext uri="{BB962C8B-B14F-4D97-AF65-F5344CB8AC3E}">
        <p14:creationId xmlns:p14="http://schemas.microsoft.com/office/powerpoint/2010/main" val="3754494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8358" y="220747"/>
            <a:ext cx="10515600" cy="729748"/>
          </a:xfrm>
        </p:spPr>
        <p:txBody>
          <a:bodyPr>
            <a:normAutofit/>
          </a:bodyPr>
          <a:lstStyle/>
          <a:p>
            <a:pPr algn="ctr"/>
            <a:r>
              <a:rPr lang="ru-RU" sz="4000" b="1" dirty="0" smtClean="0">
                <a:solidFill>
                  <a:srgbClr val="C00000"/>
                </a:solidFill>
                <a:latin typeface="Times New Roman" pitchFamily="18" charset="0"/>
                <a:cs typeface="Times New Roman" pitchFamily="18" charset="0"/>
              </a:rPr>
              <a:t>Обязанности организационного комитета</a:t>
            </a:r>
            <a:endParaRPr lang="ru-RU" sz="22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802106" y="914400"/>
            <a:ext cx="10515600" cy="5690937"/>
          </a:xfrm>
        </p:spPr>
        <p:txBody>
          <a:bodyPr>
            <a:normAutofit fontScale="77500" lnSpcReduction="20000"/>
          </a:bodyPr>
          <a:lstStyle/>
          <a:p>
            <a:pPr indent="442913" algn="just">
              <a:lnSpc>
                <a:spcPct val="130000"/>
              </a:lnSpc>
            </a:pPr>
            <a:r>
              <a:rPr lang="ru-RU" sz="3600" b="1" dirty="0" smtClean="0">
                <a:latin typeface="Times New Roman" panose="02020603050405020304" pitchFamily="18" charset="0"/>
                <a:cs typeface="Times New Roman" panose="02020603050405020304" pitchFamily="18" charset="0"/>
              </a:rPr>
              <a:t>Организационный комитет вправе установить размеры вступительных членских взносов в целях покрытия организационных расходов по образованию кооператива с отчетом об их использовании на общем собрании членов кооператива. </a:t>
            </a:r>
          </a:p>
          <a:p>
            <a:pPr indent="442913" algn="just">
              <a:lnSpc>
                <a:spcPct val="130000"/>
              </a:lnSpc>
            </a:pPr>
            <a:r>
              <a:rPr lang="ru-RU" sz="3600" b="1" dirty="0" smtClean="0">
                <a:latin typeface="Times New Roman" panose="02020603050405020304" pitchFamily="18" charset="0"/>
                <a:cs typeface="Times New Roman" panose="02020603050405020304" pitchFamily="18" charset="0"/>
              </a:rPr>
              <a:t>Организационным комитетом разрабатывается форма заявлений о вступлении в кооператив и обеспечивается прием заявлений о вступлении в члены кооператива.</a:t>
            </a:r>
          </a:p>
          <a:p>
            <a:pPr indent="442913" algn="just">
              <a:lnSpc>
                <a:spcPct val="130000"/>
              </a:lnSpc>
            </a:pPr>
            <a:r>
              <a:rPr lang="ru-RU" sz="3600" b="1" dirty="0" smtClean="0">
                <a:latin typeface="Times New Roman" panose="02020603050405020304" pitchFamily="18" charset="0"/>
                <a:cs typeface="Times New Roman" panose="02020603050405020304" pitchFamily="18" charset="0"/>
              </a:rPr>
              <a:t>Организационный комитет готовит документы и организует проведение организационного (учредительного) собрания кооператива.</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25097"/>
          </a:xfrm>
        </p:spPr>
        <p:txBody>
          <a:bodyPr>
            <a:normAutofit fontScale="90000"/>
          </a:bodyPr>
          <a:lstStyle/>
          <a:p>
            <a:r>
              <a:rPr lang="ru-RU" b="1" dirty="0">
                <a:solidFill>
                  <a:srgbClr val="C00000"/>
                </a:solidFill>
                <a:latin typeface="Times New Roman" pitchFamily="18" charset="0"/>
                <a:cs typeface="Times New Roman" pitchFamily="18" charset="0"/>
              </a:rPr>
              <a:t>Обязанности организационного </a:t>
            </a:r>
            <a:r>
              <a:rPr lang="ru-RU" b="1" dirty="0" smtClean="0">
                <a:solidFill>
                  <a:srgbClr val="C00000"/>
                </a:solidFill>
                <a:latin typeface="Times New Roman" pitchFamily="18" charset="0"/>
                <a:cs typeface="Times New Roman" pitchFamily="18" charset="0"/>
              </a:rPr>
              <a:t>комитета:</a:t>
            </a:r>
            <a:endParaRPr lang="ru-RU" dirty="0">
              <a:solidFill>
                <a:srgbClr val="C00000"/>
              </a:solidFill>
            </a:endParaRPr>
          </a:p>
        </p:txBody>
      </p:sp>
      <p:sp>
        <p:nvSpPr>
          <p:cNvPr id="3" name="Объект 2"/>
          <p:cNvSpPr>
            <a:spLocks noGrp="1"/>
          </p:cNvSpPr>
          <p:nvPr>
            <p:ph idx="1"/>
          </p:nvPr>
        </p:nvSpPr>
        <p:spPr>
          <a:xfrm>
            <a:off x="838200" y="970844"/>
            <a:ext cx="10515600" cy="5712178"/>
          </a:xfrm>
        </p:spPr>
        <p:txBody>
          <a:bodyPr>
            <a:normAutofit fontScale="92500" lnSpcReduction="10000"/>
          </a:bodyPr>
          <a:lstStyle/>
          <a:p>
            <a:pPr indent="442913" algn="just">
              <a:lnSpc>
                <a:spcPct val="130000"/>
              </a:lnSpc>
            </a:pPr>
            <a:r>
              <a:rPr lang="ru-RU" b="1" dirty="0">
                <a:latin typeface="Times New Roman" panose="02020603050405020304" pitchFamily="18" charset="0"/>
                <a:cs typeface="Times New Roman" panose="02020603050405020304" pitchFamily="18" charset="0"/>
              </a:rPr>
              <a:t>Для проведения первого собрания необходимо подобрать помещение, определить дату и время его проведения, проинформировать участников собрания о месте, дате и времени проведения.</a:t>
            </a:r>
          </a:p>
          <a:p>
            <a:pPr indent="442913" algn="just">
              <a:lnSpc>
                <a:spcPct val="130000"/>
              </a:lnSpc>
            </a:pPr>
            <a:r>
              <a:rPr lang="ru-RU" b="1" dirty="0">
                <a:latin typeface="Times New Roman" panose="02020603050405020304" pitchFamily="18" charset="0"/>
                <a:cs typeface="Times New Roman" panose="02020603050405020304" pitchFamily="18" charset="0"/>
              </a:rPr>
              <a:t>Ознакомить всех участников собрания с проектом Устава кооператива и бизнес – плана (технико-экономическим обоснованием) его деятельности.</a:t>
            </a:r>
          </a:p>
          <a:p>
            <a:pPr indent="442913" algn="just">
              <a:lnSpc>
                <a:spcPct val="130000"/>
              </a:lnSpc>
            </a:pPr>
            <a:r>
              <a:rPr lang="ru-RU" b="1" dirty="0">
                <a:latin typeface="Times New Roman" panose="02020603050405020304" pitchFamily="18" charset="0"/>
                <a:cs typeface="Times New Roman" panose="02020603050405020304" pitchFamily="18" charset="0"/>
              </a:rPr>
              <a:t>Организационному комитету необходимо определить, кто будет вести собрание, подготовить проект протокола.</a:t>
            </a:r>
          </a:p>
          <a:p>
            <a:pPr indent="442913" algn="just">
              <a:lnSpc>
                <a:spcPct val="130000"/>
              </a:lnSpc>
            </a:pPr>
            <a:r>
              <a:rPr lang="ru-RU" b="1" dirty="0">
                <a:latin typeface="Times New Roman" panose="02020603050405020304" pitchFamily="18" charset="0"/>
                <a:cs typeface="Times New Roman" panose="02020603050405020304" pitchFamily="18" charset="0"/>
              </a:rPr>
              <a:t>Присутствующие на общем собрании выбирают председателя собрания и секретаря, который будет вести протокол заседания.</a:t>
            </a:r>
          </a:p>
          <a:p>
            <a:endParaRPr lang="ru-RU" dirty="0"/>
          </a:p>
          <a:p>
            <a:endParaRPr lang="ru-RU" dirty="0"/>
          </a:p>
        </p:txBody>
      </p:sp>
    </p:spTree>
    <p:extLst>
      <p:ext uri="{BB962C8B-B14F-4D97-AF65-F5344CB8AC3E}">
        <p14:creationId xmlns:p14="http://schemas.microsoft.com/office/powerpoint/2010/main" val="1974482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357546"/>
          </a:xfrm>
        </p:spPr>
        <p:txBody>
          <a:bodyPr>
            <a:normAutofit fontScale="90000"/>
          </a:bodyPr>
          <a:lstStyle/>
          <a:p>
            <a:endParaRPr lang="ru-RU" dirty="0"/>
          </a:p>
        </p:txBody>
      </p:sp>
      <p:sp>
        <p:nvSpPr>
          <p:cNvPr id="3" name="Объект 2"/>
          <p:cNvSpPr>
            <a:spLocks noGrp="1"/>
          </p:cNvSpPr>
          <p:nvPr>
            <p:ph idx="1"/>
          </p:nvPr>
        </p:nvSpPr>
        <p:spPr>
          <a:xfrm>
            <a:off x="838200" y="929148"/>
            <a:ext cx="10515600" cy="5247815"/>
          </a:xfrm>
        </p:spPr>
        <p:txBody>
          <a:bodyPr>
            <a:normAutofit/>
          </a:bodyPr>
          <a:lstStyle/>
          <a:p>
            <a:pPr marL="0" indent="0" algn="ctr">
              <a:buNone/>
            </a:pPr>
            <a:r>
              <a:rPr lang="ru-RU" sz="4400" dirty="0" smtClean="0">
                <a:latin typeface="Times New Roman" panose="02020603050405020304" pitchFamily="18" charset="0"/>
                <a:cs typeface="Times New Roman" panose="02020603050405020304" pitchFamily="18" charset="0"/>
              </a:rPr>
              <a:t>	</a:t>
            </a:r>
            <a:r>
              <a:rPr lang="ru-RU" sz="4800" dirty="0" smtClean="0">
                <a:latin typeface="Times New Roman" panose="02020603050405020304" pitchFamily="18" charset="0"/>
                <a:cs typeface="Times New Roman" panose="02020603050405020304" pitchFamily="18" charset="0"/>
              </a:rPr>
              <a:t>Таким образом, инициативная группа (организационный комитет) своей деятельностью обеспечивает подготовку всех необходимых мероприятий и документов для полноценного проведения общего организационного собрания </a:t>
            </a:r>
            <a:r>
              <a:rPr lang="ru-RU" sz="4800" dirty="0" err="1" smtClean="0">
                <a:latin typeface="Times New Roman" panose="02020603050405020304" pitchFamily="18" charset="0"/>
                <a:cs typeface="Times New Roman" panose="02020603050405020304" pitchFamily="18" charset="0"/>
              </a:rPr>
              <a:t>СПоК</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578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800" y="2092325"/>
            <a:ext cx="10515600" cy="1325563"/>
          </a:xfrm>
        </p:spPr>
        <p:txBody>
          <a:bodyPr/>
          <a:lstStyle/>
          <a:p>
            <a:pPr algn="ctr"/>
            <a:r>
              <a:rPr lang="ru-RU" dirty="0">
                <a:latin typeface="Times New Roman" pitchFamily="18" charset="0"/>
                <a:cs typeface="Times New Roman" pitchFamily="18" charset="0"/>
              </a:rPr>
              <a:t>3. Членство в сельскохозяйственном кооперативе</a:t>
            </a:r>
            <a:endParaRPr lang="ru-RU" dirty="0"/>
          </a:p>
        </p:txBody>
      </p:sp>
    </p:spTree>
    <p:extLst>
      <p:ext uri="{BB962C8B-B14F-4D97-AF65-F5344CB8AC3E}">
        <p14:creationId xmlns:p14="http://schemas.microsoft.com/office/powerpoint/2010/main" val="289603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9800" y="2409825"/>
            <a:ext cx="10515600" cy="1325563"/>
          </a:xfrm>
        </p:spPr>
        <p:txBody>
          <a:bodyPr>
            <a:noAutofit/>
          </a:bodyPr>
          <a:lstStyle/>
          <a:p>
            <a:pPr algn="ctr"/>
            <a:r>
              <a:rPr lang="ru-RU" sz="5400" dirty="0">
                <a:latin typeface="Times New Roman" panose="02020603050405020304" pitchFamily="18" charset="0"/>
                <a:cs typeface="Times New Roman" panose="02020603050405020304" pitchFamily="18" charset="0"/>
              </a:rPr>
              <a:t>1. </a:t>
            </a:r>
            <a:r>
              <a:rPr lang="ru-RU" sz="5400" dirty="0" smtClean="0">
                <a:latin typeface="Times New Roman" panose="02020603050405020304" pitchFamily="18" charset="0"/>
                <a:cs typeface="Times New Roman" panose="02020603050405020304" pitchFamily="18" charset="0"/>
              </a:rPr>
              <a:t>Информационно-консультационная работа среди населения</a:t>
            </a:r>
            <a:r>
              <a:rPr lang="ru-RU" sz="5400" dirty="0">
                <a:latin typeface="Times New Roman" panose="02020603050405020304" pitchFamily="18" charset="0"/>
                <a:cs typeface="Times New Roman" panose="02020603050405020304" pitchFamily="18" charset="0"/>
              </a:rPr>
              <a:t/>
            </a:r>
            <a:br>
              <a:rPr lang="ru-RU" sz="5400" dirty="0">
                <a:latin typeface="Times New Roman" panose="02020603050405020304" pitchFamily="18" charset="0"/>
                <a:cs typeface="Times New Roman" panose="02020603050405020304" pitchFamily="18" charset="0"/>
              </a:rPr>
            </a:br>
            <a:endParaRPr lang="ru-RU" sz="5400" dirty="0"/>
          </a:p>
        </p:txBody>
      </p:sp>
    </p:spTree>
    <p:extLst>
      <p:ext uri="{BB962C8B-B14F-4D97-AF65-F5344CB8AC3E}">
        <p14:creationId xmlns:p14="http://schemas.microsoft.com/office/powerpoint/2010/main" val="3333537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981" y="156412"/>
            <a:ext cx="11769213" cy="565483"/>
          </a:xfrm>
        </p:spPr>
        <p:txBody>
          <a:bodyPr>
            <a:noAutofit/>
          </a:bodyPr>
          <a:lstStyle/>
          <a:p>
            <a:pPr algn="ctr"/>
            <a:r>
              <a:rPr lang="ru-RU" sz="3600" b="1" dirty="0" smtClean="0">
                <a:latin typeface="Times New Roman" pitchFamily="18" charset="0"/>
                <a:cs typeface="Times New Roman" pitchFamily="18" charset="0"/>
              </a:rPr>
              <a:t>Членство в сельскохозяйственном кооперативе</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838200" y="697832"/>
            <a:ext cx="10515600" cy="6015789"/>
          </a:xfrm>
        </p:spPr>
        <p:txBody>
          <a:bodyPr>
            <a:noAutofit/>
          </a:bodyPr>
          <a:lstStyle/>
          <a:p>
            <a:pPr marL="0" indent="0" algn="ctr">
              <a:lnSpc>
                <a:spcPct val="150000"/>
              </a:lnSpc>
              <a:spcBef>
                <a:spcPts val="0"/>
              </a:spcBef>
              <a:buNone/>
              <a:defRPr/>
            </a:pPr>
            <a:r>
              <a:rPr lang="ru-RU" sz="3200" b="1" i="1" dirty="0" smtClean="0">
                <a:solidFill>
                  <a:srgbClr val="C00000"/>
                </a:solidFill>
                <a:latin typeface="Times New Roman" pitchFamily="18" charset="0"/>
                <a:cs typeface="Times New Roman" pitchFamily="18" charset="0"/>
              </a:rPr>
              <a:t>сельскохозяйственные товаропроизводители:</a:t>
            </a:r>
          </a:p>
          <a:p>
            <a:pPr marL="0" indent="0">
              <a:lnSpc>
                <a:spcPct val="150000"/>
              </a:lnSpc>
              <a:spcBef>
                <a:spcPts val="0"/>
              </a:spcBef>
              <a:defRPr/>
            </a:pPr>
            <a:r>
              <a:rPr lang="ru-RU" sz="3200"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граждане и (или) юридические лица;</a:t>
            </a:r>
          </a:p>
          <a:p>
            <a:pPr fontAlgn="base"/>
            <a:r>
              <a:rPr lang="ru-RU" sz="3200" b="1" dirty="0" smtClean="0">
                <a:latin typeface="Times New Roman" pitchFamily="18" charset="0"/>
                <a:cs typeface="Times New Roman" pitchFamily="18" charset="0"/>
              </a:rPr>
              <a:t>граждане, ведущие личное подсобное хозяйство (ЛПХ);</a:t>
            </a:r>
          </a:p>
          <a:p>
            <a:pPr fontAlgn="base"/>
            <a:r>
              <a:rPr lang="ru-RU" sz="3200" b="1" dirty="0" smtClean="0">
                <a:latin typeface="Times New Roman" pitchFamily="18" charset="0"/>
                <a:cs typeface="Times New Roman" pitchFamily="18" charset="0"/>
              </a:rPr>
              <a:t>граждане, являющиеся членами или работниками сельскохозяйственных организаций и (или) крестьянских (фермерских) хозяйств;</a:t>
            </a:r>
          </a:p>
          <a:p>
            <a:pPr fontAlgn="base"/>
            <a:r>
              <a:rPr lang="ru-RU" sz="3200" b="1" dirty="0" smtClean="0">
                <a:latin typeface="Times New Roman" pitchFamily="18" charset="0"/>
                <a:cs typeface="Times New Roman" pitchFamily="18" charset="0"/>
              </a:rPr>
              <a:t>граждане, занимающиеся садоводством, огородничеством или животноводством;</a:t>
            </a:r>
          </a:p>
          <a:p>
            <a:pPr fontAlgn="base"/>
            <a:r>
              <a:rPr lang="ru-RU" sz="3200" b="1" dirty="0" smtClean="0">
                <a:latin typeface="Times New Roman" pitchFamily="18" charset="0"/>
                <a:cs typeface="Times New Roman" pitchFamily="18" charset="0"/>
              </a:rPr>
              <a:t>сельскохозяйственные потребительские кооперативы</a:t>
            </a:r>
          </a:p>
          <a:p>
            <a:pPr marL="0" indent="-360363">
              <a:lnSpc>
                <a:spcPct val="100000"/>
              </a:lnSpc>
              <a:spcBef>
                <a:spcPts val="0"/>
              </a:spcBef>
              <a:buNone/>
              <a:defRPr/>
            </a:pPr>
            <a:endParaRPr lang="ru-RU" sz="3200" b="1" dirty="0" smtClean="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477" y="365125"/>
            <a:ext cx="11828207" cy="534527"/>
          </a:xfrm>
        </p:spPr>
        <p:txBody>
          <a:bodyPr>
            <a:normAutofit fontScale="90000"/>
          </a:bodyPr>
          <a:lstStyle/>
          <a:p>
            <a:pPr algn="ctr"/>
            <a:r>
              <a:rPr lang="ru-RU" sz="4000" b="1" dirty="0">
                <a:latin typeface="Times New Roman" pitchFamily="18" charset="0"/>
                <a:cs typeface="Times New Roman" pitchFamily="18" charset="0"/>
              </a:rPr>
              <a:t>Членство в сельскохозяйственном кооперативе</a:t>
            </a:r>
            <a:endParaRPr lang="ru-RU" sz="4000" b="1" dirty="0"/>
          </a:p>
        </p:txBody>
      </p:sp>
      <p:sp>
        <p:nvSpPr>
          <p:cNvPr id="3" name="Объект 2"/>
          <p:cNvSpPr>
            <a:spLocks noGrp="1"/>
          </p:cNvSpPr>
          <p:nvPr>
            <p:ph idx="1"/>
          </p:nvPr>
        </p:nvSpPr>
        <p:spPr>
          <a:xfrm>
            <a:off x="0" y="1135626"/>
            <a:ext cx="12034684" cy="5041337"/>
          </a:xfrm>
        </p:spPr>
        <p:txBody>
          <a:bodyPr>
            <a:normAutofit/>
          </a:bodyPr>
          <a:lstStyle/>
          <a:p>
            <a:pPr fontAlgn="base">
              <a:buNone/>
            </a:pPr>
            <a:r>
              <a:rPr lang="ru-RU" sz="4000" b="1" i="1" dirty="0" smtClean="0">
                <a:solidFill>
                  <a:srgbClr val="C00000"/>
                </a:solidFill>
                <a:latin typeface="Times New Roman" pitchFamily="18" charset="0"/>
                <a:cs typeface="Times New Roman" pitchFamily="18" charset="0"/>
              </a:rPr>
              <a:t>не </a:t>
            </a:r>
            <a:r>
              <a:rPr lang="ru-RU" sz="4000" b="1" i="1" dirty="0">
                <a:solidFill>
                  <a:srgbClr val="C00000"/>
                </a:solidFill>
                <a:latin typeface="Times New Roman" pitchFamily="18" charset="0"/>
                <a:cs typeface="Times New Roman" pitchFamily="18" charset="0"/>
              </a:rPr>
              <a:t>сельскохозяйственные </a:t>
            </a:r>
            <a:r>
              <a:rPr lang="ru-RU" sz="4000" b="1" i="1" dirty="0" smtClean="0">
                <a:solidFill>
                  <a:srgbClr val="C00000"/>
                </a:solidFill>
                <a:latin typeface="Times New Roman" pitchFamily="18" charset="0"/>
                <a:cs typeface="Times New Roman" pitchFamily="18" charset="0"/>
              </a:rPr>
              <a:t>товаропроизводители</a:t>
            </a:r>
            <a:r>
              <a:rPr lang="ru-RU" sz="4000" b="1" i="1" dirty="0">
                <a:solidFill>
                  <a:srgbClr val="C00000"/>
                </a:solidFill>
                <a:latin typeface="Times New Roman" pitchFamily="18" charset="0"/>
                <a:cs typeface="Times New Roman" pitchFamily="18" charset="0"/>
              </a:rPr>
              <a:t>:</a:t>
            </a:r>
          </a:p>
          <a:p>
            <a:pPr fontAlgn="base"/>
            <a:endParaRPr lang="ru-RU" sz="4000" dirty="0" smtClean="0">
              <a:solidFill>
                <a:srgbClr val="C00000"/>
              </a:solidFill>
              <a:latin typeface="Times New Roman" pitchFamily="18" charset="0"/>
              <a:cs typeface="Times New Roman" pitchFamily="18" charset="0"/>
            </a:endParaRPr>
          </a:p>
          <a:p>
            <a:pPr marL="0" indent="0" algn="ctr" fontAlgn="base">
              <a:buNone/>
            </a:pPr>
            <a:r>
              <a:rPr lang="ru-RU" sz="4000" dirty="0" smtClean="0">
                <a:latin typeface="Times New Roman" pitchFamily="18" charset="0"/>
                <a:cs typeface="Times New Roman" pitchFamily="18" charset="0"/>
              </a:rPr>
              <a:t>- </a:t>
            </a:r>
            <a:r>
              <a:rPr lang="ru-RU" sz="4000" b="1" dirty="0" smtClean="0">
                <a:latin typeface="Times New Roman" pitchFamily="18" charset="0"/>
                <a:cs typeface="Times New Roman" pitchFamily="18" charset="0"/>
              </a:rPr>
              <a:t>граждане </a:t>
            </a:r>
            <a:r>
              <a:rPr lang="ru-RU" sz="4000" b="1" dirty="0">
                <a:latin typeface="Times New Roman" pitchFamily="18" charset="0"/>
                <a:cs typeface="Times New Roman" pitchFamily="18" charset="0"/>
              </a:rPr>
              <a:t>и юридические лица, которые </a:t>
            </a:r>
            <a:r>
              <a:rPr lang="ru-RU" sz="4000" b="1" dirty="0" smtClean="0">
                <a:latin typeface="Times New Roman" pitchFamily="18" charset="0"/>
                <a:cs typeface="Times New Roman" pitchFamily="18" charset="0"/>
              </a:rPr>
              <a:t>  оказывают </a:t>
            </a:r>
            <a:r>
              <a:rPr lang="ru-RU" sz="4000" b="1" dirty="0">
                <a:latin typeface="Times New Roman" pitchFamily="18" charset="0"/>
                <a:cs typeface="Times New Roman" pitchFamily="18" charset="0"/>
              </a:rPr>
              <a:t>услуги потребительским кооперативам или </a:t>
            </a:r>
            <a:r>
              <a:rPr lang="ru-RU" sz="4000" b="1" dirty="0" err="1">
                <a:latin typeface="Times New Roman" pitchFamily="18" charset="0"/>
                <a:cs typeface="Times New Roman" pitchFamily="18" charset="0"/>
              </a:rPr>
              <a:t>сельхозтоваропроизводителям</a:t>
            </a:r>
            <a:r>
              <a:rPr lang="ru-RU" sz="4000" b="1" dirty="0">
                <a:latin typeface="Times New Roman" pitchFamily="18" charset="0"/>
                <a:cs typeface="Times New Roman" pitchFamily="18" charset="0"/>
              </a:rPr>
              <a:t> либо являются работниками учреждений социального обслуживания населения сельских поселений.</a:t>
            </a:r>
            <a:endParaRPr lang="ru-RU" sz="4000" b="1" dirty="0">
              <a:solidFill>
                <a:srgbClr val="FF0000"/>
              </a:solidFill>
              <a:latin typeface="Times New Roman" pitchFamily="18" charset="0"/>
              <a:cs typeface="Times New Roman" pitchFamily="18" charset="0"/>
            </a:endParaRPr>
          </a:p>
          <a:p>
            <a:pPr algn="ctr"/>
            <a:endParaRPr lang="ru-RU" sz="4000" b="1" dirty="0"/>
          </a:p>
        </p:txBody>
      </p:sp>
    </p:spTree>
    <p:extLst>
      <p:ext uri="{BB962C8B-B14F-4D97-AF65-F5344CB8AC3E}">
        <p14:creationId xmlns:p14="http://schemas.microsoft.com/office/powerpoint/2010/main" val="2285557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0" y="711199"/>
            <a:ext cx="12191999" cy="6186309"/>
          </a:xfrm>
          <a:prstGeom prst="rect">
            <a:avLst/>
          </a:prstGeom>
        </p:spPr>
        <p:txBody>
          <a:bodyPr wrap="square">
            <a:spAutoFit/>
          </a:bodyPr>
          <a:lstStyle/>
          <a:p>
            <a:pPr algn="just"/>
            <a:r>
              <a:rPr lang="ru-RU" sz="3600" b="1" i="1" dirty="0" smtClean="0">
                <a:solidFill>
                  <a:srgbClr val="FF0000"/>
                </a:solidFill>
                <a:latin typeface="Times New Roman" pitchFamily="18" charset="0"/>
                <a:cs typeface="Times New Roman" pitchFamily="18" charset="0"/>
              </a:rPr>
              <a:t>Сельскохозяйственный товаропроизводитель </a:t>
            </a:r>
            <a:r>
              <a:rPr lang="ru-RU" sz="3600" dirty="0" smtClean="0">
                <a:latin typeface="Times New Roman" pitchFamily="18" charset="0"/>
                <a:cs typeface="Times New Roman" pitchFamily="18" charset="0"/>
              </a:rPr>
              <a:t>- физическое или юридическое лицо, осуществляющее производство сельскохозяйственной продукции, которая составляет в стоимостном выражении более 50 процентов общего объема производимой продукции, в том числе рыболовецкая артель (колхоз), производство сельскохозяйственной продукции, в том числе рыбной продукции, и уловы водных биологических ресурсов в которой составляет в стоимостном выражении более 70 процентов общего объема производимой продукции.</a:t>
            </a:r>
          </a:p>
          <a:p>
            <a:pPr algn="just"/>
            <a:endParaRPr lang="ru-RU" sz="3600" dirty="0" smtClean="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7999"/>
          </a:xfrm>
        </p:spPr>
        <p:txBody>
          <a:bodyPr>
            <a:normAutofit lnSpcReduction="10000"/>
          </a:bodyPr>
          <a:lstStyle/>
          <a:p>
            <a:pPr marL="0" indent="533400">
              <a:buNone/>
            </a:pPr>
            <a:r>
              <a:rPr lang="ru-RU" sz="4400" dirty="0" smtClean="0">
                <a:latin typeface="Times New Roman" pitchFamily="18" charset="0"/>
                <a:cs typeface="Times New Roman" pitchFamily="18" charset="0"/>
              </a:rPr>
              <a:t>	Число </a:t>
            </a:r>
            <a:r>
              <a:rPr lang="ru-RU" sz="4400" dirty="0">
                <a:latin typeface="Times New Roman" pitchFamily="18" charset="0"/>
                <a:cs typeface="Times New Roman" pitchFamily="18" charset="0"/>
              </a:rPr>
              <a:t>граждан и юридических </a:t>
            </a:r>
            <a:r>
              <a:rPr lang="ru-RU" sz="4400" dirty="0" smtClean="0">
                <a:latin typeface="Times New Roman" pitchFamily="18" charset="0"/>
                <a:cs typeface="Times New Roman" pitchFamily="18" charset="0"/>
              </a:rPr>
              <a:t>лиц </a:t>
            </a:r>
          </a:p>
          <a:p>
            <a:pPr marL="0" indent="533400" algn="just">
              <a:buNone/>
            </a:pPr>
            <a:r>
              <a:rPr lang="ru-RU" sz="4400" dirty="0" smtClean="0">
                <a:solidFill>
                  <a:srgbClr val="FF0000"/>
                </a:solidFill>
                <a:latin typeface="Times New Roman" pitchFamily="18" charset="0"/>
                <a:cs typeface="Times New Roman" pitchFamily="18" charset="0"/>
              </a:rPr>
              <a:t>не </a:t>
            </a:r>
            <a:r>
              <a:rPr lang="ru-RU" sz="4400" dirty="0">
                <a:solidFill>
                  <a:srgbClr val="FF0000"/>
                </a:solidFill>
                <a:latin typeface="Times New Roman" pitchFamily="18" charset="0"/>
                <a:cs typeface="Times New Roman" pitchFamily="18" charset="0"/>
              </a:rPr>
              <a:t>являющихся сельскохозяйственными товаропроизводителями</a:t>
            </a:r>
            <a:r>
              <a:rPr lang="ru-RU" sz="4400" dirty="0" smtClean="0">
                <a:latin typeface="Times New Roman" pitchFamily="18" charset="0"/>
                <a:cs typeface="Times New Roman" pitchFamily="18" charset="0"/>
              </a:rPr>
              <a:t> </a:t>
            </a:r>
            <a:r>
              <a:rPr lang="ru-RU" sz="4400" b="1" dirty="0">
                <a:solidFill>
                  <a:srgbClr val="FF0000"/>
                </a:solidFill>
                <a:latin typeface="Times New Roman" pitchFamily="18" charset="0"/>
                <a:cs typeface="Times New Roman" pitchFamily="18" charset="0"/>
              </a:rPr>
              <a:t>не должно превышать 20 </a:t>
            </a:r>
            <a:r>
              <a:rPr lang="ru-RU" sz="4400" b="1" dirty="0" smtClean="0">
                <a:solidFill>
                  <a:srgbClr val="FF0000"/>
                </a:solidFill>
                <a:latin typeface="Times New Roman" pitchFamily="18" charset="0"/>
                <a:cs typeface="Times New Roman" pitchFamily="18" charset="0"/>
              </a:rPr>
              <a:t>процентов </a:t>
            </a:r>
            <a:r>
              <a:rPr lang="ru-RU" sz="4400" dirty="0" smtClean="0">
                <a:latin typeface="Times New Roman" pitchFamily="18" charset="0"/>
                <a:cs typeface="Times New Roman" pitchFamily="18" charset="0"/>
              </a:rPr>
              <a:t>от </a:t>
            </a:r>
            <a:r>
              <a:rPr lang="ru-RU" sz="4400" dirty="0">
                <a:latin typeface="Times New Roman" pitchFamily="18" charset="0"/>
                <a:cs typeface="Times New Roman" pitchFamily="18" charset="0"/>
              </a:rPr>
              <a:t>суммарного числа членов кооператива – сельскохозяйственных товаропроизводителей и членов кооператива – граждан, ведущих личное подсобное хозяйство</a:t>
            </a:r>
            <a:r>
              <a:rPr lang="ru-RU" sz="4400" dirty="0" smtClean="0">
                <a:latin typeface="Times New Roman" pitchFamily="18" charset="0"/>
                <a:cs typeface="Times New Roman" pitchFamily="18" charset="0"/>
              </a:rPr>
              <a:t>.</a:t>
            </a:r>
          </a:p>
          <a:p>
            <a:pPr marL="0" indent="533400" algn="just">
              <a:buNone/>
            </a:pPr>
            <a:r>
              <a:rPr lang="ru-RU" sz="4400" b="1" i="1" dirty="0">
                <a:solidFill>
                  <a:srgbClr val="FF0000"/>
                </a:solidFill>
                <a:latin typeface="Times New Roman" pitchFamily="18" charset="0"/>
                <a:cs typeface="Times New Roman" pitchFamily="18" charset="0"/>
              </a:rPr>
              <a:t>Работник</a:t>
            </a:r>
            <a:r>
              <a:rPr lang="ru-RU" sz="4400" dirty="0">
                <a:latin typeface="Times New Roman" pitchFamily="18" charset="0"/>
                <a:cs typeface="Times New Roman" pitchFamily="18" charset="0"/>
              </a:rPr>
              <a:t> - лицо, которое не является членом кооператива и привлекается по трудовому договору (контракту) на работу по определенной специальности, квалификации или должности</a:t>
            </a:r>
          </a:p>
          <a:p>
            <a:pPr marL="0" indent="533400" algn="just">
              <a:buNone/>
            </a:pPr>
            <a:endParaRPr lang="ru-RU" sz="4400" dirty="0">
              <a:latin typeface="Times New Roman" pitchFamily="18" charset="0"/>
              <a:cs typeface="Times New Roman" pitchFamily="18" charset="0"/>
            </a:endParaRPr>
          </a:p>
          <a:p>
            <a:endParaRPr lang="ru-RU" sz="3200" dirty="0"/>
          </a:p>
        </p:txBody>
      </p:sp>
    </p:spTree>
    <p:extLst>
      <p:ext uri="{BB962C8B-B14F-4D97-AF65-F5344CB8AC3E}">
        <p14:creationId xmlns:p14="http://schemas.microsoft.com/office/powerpoint/2010/main" val="1813113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10896600" cy="1120876"/>
          </a:xfrm>
        </p:spPr>
        <p:txBody>
          <a:bodyPr>
            <a:normAutofit/>
          </a:bodyPr>
          <a:lstStyle/>
          <a:p>
            <a:pPr algn="ctr"/>
            <a:r>
              <a:rPr lang="ru-RU" sz="2400" b="1" dirty="0" smtClean="0">
                <a:latin typeface="Times New Roman" pitchFamily="18" charset="0"/>
                <a:cs typeface="Times New Roman" pitchFamily="18" charset="0"/>
              </a:rPr>
              <a:t>Членство в сельскохозяйственном потребительском кооперативе (</a:t>
            </a:r>
            <a:r>
              <a:rPr lang="ru-RU" sz="2400" b="1" dirty="0" err="1" smtClean="0">
                <a:latin typeface="Times New Roman" pitchFamily="18" charset="0"/>
                <a:cs typeface="Times New Roman" pitchFamily="18" charset="0"/>
              </a:rPr>
              <a:t>СПоК</a:t>
            </a:r>
            <a:r>
              <a:rPr lang="ru-RU"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sp>
        <p:nvSpPr>
          <p:cNvPr id="3" name="Объект 2"/>
          <p:cNvSpPr>
            <a:spLocks noGrp="1"/>
          </p:cNvSpPr>
          <p:nvPr>
            <p:ph idx="1"/>
          </p:nvPr>
        </p:nvSpPr>
        <p:spPr>
          <a:xfrm>
            <a:off x="0" y="442452"/>
            <a:ext cx="12192000" cy="6253315"/>
          </a:xfrm>
        </p:spPr>
        <p:txBody>
          <a:bodyPr>
            <a:normAutofit/>
          </a:bodyPr>
          <a:lstStyle/>
          <a:p>
            <a:pPr marL="0" indent="533400" algn="just"/>
            <a:endParaRPr lang="ru-RU" sz="3800" dirty="0" smtClean="0">
              <a:latin typeface="Times New Roman" pitchFamily="18" charset="0"/>
              <a:cs typeface="Times New Roman" pitchFamily="18" charset="0"/>
            </a:endParaRPr>
          </a:p>
          <a:p>
            <a:pPr marL="0" indent="0" algn="just">
              <a:buNone/>
            </a:pPr>
            <a:r>
              <a:rPr lang="ru-RU" sz="3500" dirty="0" smtClean="0">
                <a:latin typeface="Times New Roman" pitchFamily="18" charset="0"/>
                <a:cs typeface="Times New Roman" pitchFamily="18" charset="0"/>
              </a:rPr>
              <a:t>	</a:t>
            </a:r>
            <a:r>
              <a:rPr lang="ru-RU" sz="3500" dirty="0" err="1" smtClean="0">
                <a:latin typeface="Times New Roman" pitchFamily="18" charset="0"/>
                <a:cs typeface="Times New Roman" pitchFamily="18" charset="0"/>
              </a:rPr>
              <a:t>СПоК</a:t>
            </a:r>
            <a:r>
              <a:rPr lang="ru-RU" sz="3500" dirty="0" smtClean="0">
                <a:latin typeface="Times New Roman" pitchFamily="18" charset="0"/>
                <a:cs typeface="Times New Roman" pitchFamily="18" charset="0"/>
              </a:rPr>
              <a:t> образуется, если в его состав входит</a:t>
            </a:r>
          </a:p>
          <a:p>
            <a:pPr marL="0" indent="0" algn="just">
              <a:buNone/>
            </a:pPr>
            <a:r>
              <a:rPr lang="ru-RU" sz="3500" dirty="0">
                <a:solidFill>
                  <a:srgbClr val="FF0000"/>
                </a:solidFill>
                <a:latin typeface="Times New Roman" pitchFamily="18" charset="0"/>
                <a:cs typeface="Times New Roman" pitchFamily="18" charset="0"/>
              </a:rPr>
              <a:t>	</a:t>
            </a:r>
            <a:r>
              <a:rPr lang="ru-RU" sz="3500" dirty="0" smtClean="0">
                <a:solidFill>
                  <a:srgbClr val="FF0000"/>
                </a:solidFill>
                <a:latin typeface="Times New Roman" pitchFamily="18" charset="0"/>
                <a:cs typeface="Times New Roman" pitchFamily="18" charset="0"/>
              </a:rPr>
              <a:t>не менее 2-х юридических  лиц </a:t>
            </a:r>
            <a:r>
              <a:rPr lang="ru-RU" sz="3500" i="1" dirty="0" smtClean="0">
                <a:latin typeface="Times New Roman" pitchFamily="18" charset="0"/>
                <a:cs typeface="Times New Roman" pitchFamily="18" charset="0"/>
              </a:rPr>
              <a:t>или </a:t>
            </a:r>
            <a:r>
              <a:rPr lang="ru-RU" sz="3500" dirty="0" smtClean="0">
                <a:solidFill>
                  <a:srgbClr val="FF0000"/>
                </a:solidFill>
                <a:latin typeface="Times New Roman" pitchFamily="18" charset="0"/>
                <a:cs typeface="Times New Roman" pitchFamily="18" charset="0"/>
              </a:rPr>
              <a:t>не </a:t>
            </a:r>
            <a:r>
              <a:rPr lang="ru-RU" sz="3500" dirty="0">
                <a:solidFill>
                  <a:srgbClr val="FF0000"/>
                </a:solidFill>
                <a:latin typeface="Times New Roman" pitchFamily="18" charset="0"/>
                <a:cs typeface="Times New Roman" pitchFamily="18" charset="0"/>
              </a:rPr>
              <a:t>менее </a:t>
            </a:r>
            <a:r>
              <a:rPr lang="ru-RU" sz="3500" dirty="0" smtClean="0">
                <a:solidFill>
                  <a:srgbClr val="FF0000"/>
                </a:solidFill>
                <a:latin typeface="Times New Roman" pitchFamily="18" charset="0"/>
                <a:cs typeface="Times New Roman" pitchFamily="18" charset="0"/>
              </a:rPr>
              <a:t>5 граждан, </a:t>
            </a:r>
            <a:r>
              <a:rPr lang="ru-RU" sz="3500" dirty="0" smtClean="0">
                <a:latin typeface="Times New Roman" pitchFamily="18" charset="0"/>
                <a:cs typeface="Times New Roman" pitchFamily="18" charset="0"/>
              </a:rPr>
              <a:t>если иное не предусмотрено законом «О сельскохозяйственной кооперации»</a:t>
            </a:r>
          </a:p>
          <a:p>
            <a:pPr marL="0" indent="0" algn="just">
              <a:buNone/>
            </a:pPr>
            <a:r>
              <a:rPr lang="ru-RU" sz="3500" b="1" i="1" dirty="0" smtClean="0">
                <a:solidFill>
                  <a:srgbClr val="FF0000"/>
                </a:solidFill>
                <a:latin typeface="Times New Roman" pitchFamily="18" charset="0"/>
                <a:cs typeface="Times New Roman" pitchFamily="18" charset="0"/>
              </a:rPr>
              <a:t>	юридическое лицо</a:t>
            </a:r>
            <a:r>
              <a:rPr lang="ru-RU" sz="3500" b="1" dirty="0" smtClean="0">
                <a:solidFill>
                  <a:srgbClr val="FF0000"/>
                </a:solidFill>
                <a:latin typeface="Times New Roman" pitchFamily="18" charset="0"/>
                <a:cs typeface="Times New Roman" pitchFamily="18" charset="0"/>
              </a:rPr>
              <a:t>, </a:t>
            </a:r>
            <a:r>
              <a:rPr lang="ru-RU" sz="3500" dirty="0" smtClean="0">
                <a:latin typeface="Times New Roman" pitchFamily="18" charset="0"/>
                <a:cs typeface="Times New Roman" pitchFamily="18" charset="0"/>
              </a:rPr>
              <a:t>являющееся членом кооператива</a:t>
            </a:r>
            <a:r>
              <a:rPr lang="ru-RU" sz="3500" dirty="0" smtClean="0">
                <a:solidFill>
                  <a:srgbClr val="FF0000"/>
                </a:solidFill>
                <a:latin typeface="Times New Roman" pitchFamily="18" charset="0"/>
                <a:cs typeface="Times New Roman" pitchFamily="18" charset="0"/>
              </a:rPr>
              <a:t>, имеет один голос </a:t>
            </a:r>
            <a:r>
              <a:rPr lang="ru-RU" sz="3500" dirty="0" smtClean="0">
                <a:latin typeface="Times New Roman" pitchFamily="18" charset="0"/>
                <a:cs typeface="Times New Roman" pitchFamily="18" charset="0"/>
              </a:rPr>
              <a:t>при принятии решений общим собранием</a:t>
            </a:r>
          </a:p>
          <a:p>
            <a:pPr marL="0" indent="0" algn="just">
              <a:buNone/>
            </a:pPr>
            <a:r>
              <a:rPr lang="ru-RU" sz="3500" b="1" dirty="0" smtClean="0">
                <a:solidFill>
                  <a:srgbClr val="FF0000"/>
                </a:solidFill>
                <a:latin typeface="Times New Roman" pitchFamily="18" charset="0"/>
                <a:cs typeface="Times New Roman" pitchFamily="18" charset="0"/>
              </a:rPr>
              <a:t>	два и более </a:t>
            </a:r>
            <a:r>
              <a:rPr lang="ru-RU" sz="3500" b="1" dirty="0" err="1" smtClean="0">
                <a:solidFill>
                  <a:srgbClr val="FF0000"/>
                </a:solidFill>
                <a:latin typeface="Times New Roman" pitchFamily="18" charset="0"/>
                <a:cs typeface="Times New Roman" pitchFamily="18" charset="0"/>
              </a:rPr>
              <a:t>СПоК</a:t>
            </a:r>
            <a:r>
              <a:rPr lang="ru-RU" sz="3500" b="1" dirty="0" smtClean="0">
                <a:solidFill>
                  <a:srgbClr val="FF0000"/>
                </a:solidFill>
                <a:latin typeface="Times New Roman" pitchFamily="18" charset="0"/>
                <a:cs typeface="Times New Roman" pitchFamily="18" charset="0"/>
              </a:rPr>
              <a:t> </a:t>
            </a:r>
            <a:r>
              <a:rPr lang="ru-RU" sz="3500" dirty="0" smtClean="0">
                <a:latin typeface="Times New Roman" pitchFamily="18" charset="0"/>
                <a:cs typeface="Times New Roman" pitchFamily="18" charset="0"/>
              </a:rPr>
              <a:t>могут образовывать потребительские кооперативы последующих уровней, вплоть до всероссийских и международных потребительских кооперативов</a:t>
            </a:r>
          </a:p>
          <a:p>
            <a:pPr marL="0" indent="0" algn="just">
              <a:buNone/>
            </a:pPr>
            <a:endParaRPr lang="ru-RU" dirty="0"/>
          </a:p>
        </p:txBody>
      </p:sp>
    </p:spTree>
    <p:extLst>
      <p:ext uri="{BB962C8B-B14F-4D97-AF65-F5344CB8AC3E}">
        <p14:creationId xmlns:p14="http://schemas.microsoft.com/office/powerpoint/2010/main" val="3577568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594359"/>
          </a:xfrm>
        </p:spPr>
        <p:txBody>
          <a:bodyPr>
            <a:noAutofit/>
          </a:bodyPr>
          <a:lstStyle/>
          <a:p>
            <a:pPr algn="ctr"/>
            <a:r>
              <a:rPr lang="ru-RU" sz="2800" b="1" dirty="0" smtClean="0">
                <a:latin typeface="Times New Roman" pitchFamily="18" charset="0"/>
                <a:cs typeface="Times New Roman" pitchFamily="18" charset="0"/>
              </a:rPr>
              <a:t>Членство в сельскохозяйственном потребительском кооперативе (</a:t>
            </a:r>
            <a:r>
              <a:rPr lang="ru-RU" sz="2800" b="1" dirty="0" err="1" smtClean="0">
                <a:latin typeface="Times New Roman" pitchFamily="18" charset="0"/>
                <a:cs typeface="Times New Roman" pitchFamily="18" charset="0"/>
              </a:rPr>
              <a:t>СПоК</a:t>
            </a:r>
            <a:r>
              <a:rPr lang="ru-RU" sz="2800" b="1" dirty="0" smtClean="0">
                <a:latin typeface="Times New Roman" pitchFamily="18" charset="0"/>
                <a:cs typeface="Times New Roman" pitchFamily="18" charset="0"/>
              </a:rPr>
              <a:t>)</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a:xfrm>
            <a:off x="0" y="442452"/>
            <a:ext cx="12192000" cy="6253315"/>
          </a:xfrm>
        </p:spPr>
        <p:txBody>
          <a:bodyPr>
            <a:normAutofit lnSpcReduction="10000"/>
          </a:bodyPr>
          <a:lstStyle/>
          <a:p>
            <a:pPr marL="0" indent="533400" algn="just"/>
            <a:endParaRPr lang="ru-RU" sz="3800" dirty="0" smtClean="0">
              <a:latin typeface="Times New Roman" pitchFamily="18" charset="0"/>
              <a:cs typeface="Times New Roman" pitchFamily="18" charset="0"/>
            </a:endParaRPr>
          </a:p>
          <a:p>
            <a:pPr algn="just" fontAlgn="base"/>
            <a:r>
              <a:rPr lang="ru-RU" sz="4400" b="1" i="1" dirty="0" smtClean="0">
                <a:solidFill>
                  <a:srgbClr val="FF0000"/>
                </a:solidFill>
                <a:latin typeface="Times New Roman" pitchFamily="18" charset="0"/>
                <a:cs typeface="Times New Roman" pitchFamily="18" charset="0"/>
              </a:rPr>
              <a:t>Юридическое </a:t>
            </a:r>
            <a:r>
              <a:rPr lang="ru-RU" sz="4400" b="1" i="1" dirty="0">
                <a:solidFill>
                  <a:srgbClr val="FF0000"/>
                </a:solidFill>
                <a:latin typeface="Times New Roman" pitchFamily="18" charset="0"/>
                <a:cs typeface="Times New Roman" pitchFamily="18" charset="0"/>
              </a:rPr>
              <a:t>лицо</a:t>
            </a:r>
            <a:r>
              <a:rPr lang="ru-RU" sz="4400" dirty="0">
                <a:latin typeface="Times New Roman" pitchFamily="18" charset="0"/>
                <a:cs typeface="Times New Roman" pitchFamily="18" charset="0"/>
              </a:rPr>
              <a:t>, являющееся </a:t>
            </a:r>
            <a:r>
              <a:rPr lang="ru-RU" sz="4400" b="1" dirty="0">
                <a:latin typeface="Times New Roman" pitchFamily="18" charset="0"/>
                <a:ea typeface="+mj-ea"/>
                <a:cs typeface="Times New Roman" pitchFamily="18" charset="0"/>
              </a:rPr>
              <a:t>членом</a:t>
            </a:r>
            <a:r>
              <a:rPr lang="ru-RU" sz="4400" dirty="0">
                <a:latin typeface="Times New Roman" pitchFamily="18" charset="0"/>
                <a:cs typeface="Times New Roman" pitchFamily="18" charset="0"/>
              </a:rPr>
              <a:t> кооператива, должно быть представлено в данном кооперативе физическим лицом, уполномоченным надлежащим образом оформленной </a:t>
            </a:r>
            <a:r>
              <a:rPr lang="ru-RU" sz="4400" dirty="0" smtClean="0">
                <a:latin typeface="Times New Roman" pitchFamily="18" charset="0"/>
                <a:cs typeface="Times New Roman" pitchFamily="18" charset="0"/>
              </a:rPr>
              <a:t>доверенностью</a:t>
            </a:r>
            <a:endParaRPr lang="ru-RU" sz="4400" dirty="0">
              <a:latin typeface="Times New Roman" pitchFamily="18" charset="0"/>
              <a:cs typeface="Times New Roman" pitchFamily="18" charset="0"/>
            </a:endParaRPr>
          </a:p>
          <a:p>
            <a:pPr algn="just" fontAlgn="base"/>
            <a:r>
              <a:rPr lang="ru-RU" sz="4400" dirty="0">
                <a:latin typeface="Times New Roman" pitchFamily="18" charset="0"/>
                <a:cs typeface="Times New Roman" pitchFamily="18" charset="0"/>
              </a:rPr>
              <a:t>Граждане и юридические лица могут быть членами нескольких потребительских кооперативов, если иное не предусмотрено уставами этих </a:t>
            </a:r>
            <a:r>
              <a:rPr lang="ru-RU" sz="4400" dirty="0" smtClean="0">
                <a:latin typeface="Times New Roman" pitchFamily="18" charset="0"/>
                <a:cs typeface="Times New Roman" pitchFamily="18" charset="0"/>
              </a:rPr>
              <a:t>кооперативов</a:t>
            </a:r>
            <a:endParaRPr lang="ru-RU" sz="4400" dirty="0">
              <a:latin typeface="Times New Roman" pitchFamily="18" charset="0"/>
              <a:cs typeface="Times New Roman" pitchFamily="18" charset="0"/>
            </a:endParaRPr>
          </a:p>
          <a:p>
            <a:pPr marL="0" indent="533400" algn="just"/>
            <a:endParaRPr lang="ru-RU" sz="3600" dirty="0"/>
          </a:p>
        </p:txBody>
      </p:sp>
    </p:spTree>
    <p:extLst>
      <p:ext uri="{BB962C8B-B14F-4D97-AF65-F5344CB8AC3E}">
        <p14:creationId xmlns:p14="http://schemas.microsoft.com/office/powerpoint/2010/main" val="2318386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41004"/>
          </a:xfrm>
        </p:spPr>
        <p:txBody>
          <a:bodyPr>
            <a:normAutofit fontScale="90000"/>
          </a:bodyPr>
          <a:lstStyle/>
          <a:p>
            <a:pPr algn="ctr"/>
            <a:r>
              <a:rPr lang="ru-RU" sz="2800" b="1" dirty="0" smtClean="0">
                <a:solidFill>
                  <a:srgbClr val="FF0000"/>
                </a:solidFill>
                <a:latin typeface="Times New Roman" pitchFamily="18" charset="0"/>
                <a:cs typeface="Times New Roman" pitchFamily="18" charset="0"/>
              </a:rPr>
              <a:t>Членство в сельскохозяйственном потребительском кредитном кооперативе (</a:t>
            </a:r>
            <a:r>
              <a:rPr lang="ru-RU" sz="2800" b="1" dirty="0" err="1" smtClean="0">
                <a:solidFill>
                  <a:srgbClr val="FF0000"/>
                </a:solidFill>
                <a:latin typeface="Times New Roman" pitchFamily="18" charset="0"/>
                <a:cs typeface="Times New Roman" pitchFamily="18" charset="0"/>
              </a:rPr>
              <a:t>СПоКК</a:t>
            </a:r>
            <a:r>
              <a:rPr lang="ru-RU" sz="2800" b="1" dirty="0" smtClean="0">
                <a:solidFill>
                  <a:srgbClr val="FF0000"/>
                </a:solidFill>
                <a:latin typeface="Times New Roman" pitchFamily="18" charset="0"/>
                <a:cs typeface="Times New Roman" pitchFamily="18" charset="0"/>
              </a:rPr>
              <a:t>)</a:t>
            </a:r>
            <a:endParaRPr lang="ru-RU" sz="2800" dirty="0"/>
          </a:p>
        </p:txBody>
      </p:sp>
      <p:sp>
        <p:nvSpPr>
          <p:cNvPr id="3" name="Содержимое 2"/>
          <p:cNvSpPr>
            <a:spLocks noGrp="1"/>
          </p:cNvSpPr>
          <p:nvPr>
            <p:ph idx="1"/>
          </p:nvPr>
        </p:nvSpPr>
        <p:spPr>
          <a:xfrm>
            <a:off x="0" y="1297858"/>
            <a:ext cx="12192000" cy="5796116"/>
          </a:xfrm>
        </p:spPr>
        <p:txBody>
          <a:bodyPr>
            <a:noAutofit/>
          </a:bodyPr>
          <a:lstStyle/>
          <a:p>
            <a:pPr algn="just"/>
            <a:r>
              <a:rPr lang="ru-RU" sz="4400" b="1" dirty="0" smtClean="0">
                <a:latin typeface="Times New Roman" pitchFamily="18" charset="0"/>
                <a:cs typeface="Times New Roman" pitchFamily="18" charset="0"/>
              </a:rPr>
              <a:t>Число членов </a:t>
            </a:r>
            <a:r>
              <a:rPr lang="ru-RU" sz="4400" b="1" dirty="0" err="1" smtClean="0">
                <a:latin typeface="Times New Roman" pitchFamily="18" charset="0"/>
                <a:cs typeface="Times New Roman" pitchFamily="18" charset="0"/>
              </a:rPr>
              <a:t>СПоКК</a:t>
            </a:r>
            <a:r>
              <a:rPr lang="ru-RU" sz="4400" b="1" dirty="0" smtClean="0">
                <a:latin typeface="Times New Roman" pitchFamily="18" charset="0"/>
                <a:cs typeface="Times New Roman" pitchFamily="18" charset="0"/>
              </a:rPr>
              <a:t> не может быть </a:t>
            </a:r>
            <a:r>
              <a:rPr lang="ru-RU" sz="4400" b="1" dirty="0" smtClean="0">
                <a:solidFill>
                  <a:srgbClr val="FF0000"/>
                </a:solidFill>
                <a:latin typeface="Times New Roman" pitchFamily="18" charset="0"/>
                <a:cs typeface="Times New Roman" pitchFamily="18" charset="0"/>
              </a:rPr>
              <a:t>менее чем 15 граждан </a:t>
            </a:r>
            <a:r>
              <a:rPr lang="ru-RU" sz="4400" b="1" dirty="0" smtClean="0">
                <a:latin typeface="Times New Roman" pitchFamily="18" charset="0"/>
                <a:cs typeface="Times New Roman" pitchFamily="18" charset="0"/>
              </a:rPr>
              <a:t>и (или) </a:t>
            </a:r>
            <a:r>
              <a:rPr lang="ru-RU" sz="4400" b="1" dirty="0" smtClean="0">
                <a:solidFill>
                  <a:srgbClr val="FF0000"/>
                </a:solidFill>
                <a:latin typeface="Times New Roman" pitchFamily="18" charset="0"/>
                <a:cs typeface="Times New Roman" pitchFamily="18" charset="0"/>
              </a:rPr>
              <a:t>пяти юридических лиц;</a:t>
            </a:r>
          </a:p>
          <a:p>
            <a:pPr algn="just"/>
            <a:r>
              <a:rPr lang="ru-RU" sz="4400" b="1" dirty="0" smtClean="0">
                <a:latin typeface="Times New Roman" pitchFamily="18" charset="0"/>
                <a:cs typeface="Times New Roman" pitchFamily="18" charset="0"/>
              </a:rPr>
              <a:t>Членами </a:t>
            </a:r>
            <a:r>
              <a:rPr lang="ru-RU" sz="4400" b="1" dirty="0" err="1" smtClean="0">
                <a:latin typeface="Times New Roman" pitchFamily="18" charset="0"/>
                <a:cs typeface="Times New Roman" pitchFamily="18" charset="0"/>
              </a:rPr>
              <a:t>СПоКК</a:t>
            </a:r>
            <a:r>
              <a:rPr lang="ru-RU" sz="4400" b="1" dirty="0" smtClean="0">
                <a:latin typeface="Times New Roman" pitchFamily="18" charset="0"/>
                <a:cs typeface="Times New Roman" pitchFamily="18" charset="0"/>
              </a:rPr>
              <a:t> </a:t>
            </a:r>
            <a:r>
              <a:rPr lang="ru-RU" sz="4400" b="1" dirty="0" smtClean="0">
                <a:solidFill>
                  <a:srgbClr val="FF0000"/>
                </a:solidFill>
                <a:latin typeface="Times New Roman" pitchFamily="18" charset="0"/>
                <a:cs typeface="Times New Roman" pitchFamily="18" charset="0"/>
              </a:rPr>
              <a:t>не могут быть </a:t>
            </a:r>
            <a:r>
              <a:rPr lang="ru-RU" sz="4400" b="1" dirty="0" smtClean="0">
                <a:latin typeface="Times New Roman" pitchFamily="18" charset="0"/>
                <a:cs typeface="Times New Roman" pitchFamily="18" charset="0"/>
              </a:rPr>
              <a:t>государственные унитарные предприятия и муниципальные унитарные предприятия, а также акционерные общества, акции которых находятся в государственной собственности</a:t>
            </a:r>
            <a:endParaRPr lang="ru-RU" sz="4400" b="1"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880533"/>
          </a:xfrm>
        </p:spPr>
        <p:txBody>
          <a:bodyPr>
            <a:noAutofit/>
          </a:bodyPr>
          <a:lstStyle/>
          <a:p>
            <a:pPr algn="ctr"/>
            <a:r>
              <a:rPr lang="ru-RU" dirty="0" smtClean="0">
                <a:solidFill>
                  <a:srgbClr val="FF0000"/>
                </a:solidFill>
                <a:latin typeface="Times New Roman" pitchFamily="18" charset="0"/>
                <a:cs typeface="Times New Roman" pitchFamily="18" charset="0"/>
              </a:rPr>
              <a:t>Особенности членства в </a:t>
            </a:r>
            <a:r>
              <a:rPr lang="ru-RU" dirty="0" err="1" smtClean="0">
                <a:solidFill>
                  <a:srgbClr val="FF0000"/>
                </a:solidFill>
                <a:latin typeface="Times New Roman" pitchFamily="18" charset="0"/>
                <a:cs typeface="Times New Roman" pitchFamily="18" charset="0"/>
              </a:rPr>
              <a:t>СПоК</a:t>
            </a:r>
            <a:endParaRPr lang="ru-RU" dirty="0"/>
          </a:p>
        </p:txBody>
      </p:sp>
      <p:sp>
        <p:nvSpPr>
          <p:cNvPr id="3" name="Содержимое 2"/>
          <p:cNvSpPr>
            <a:spLocks noGrp="1"/>
          </p:cNvSpPr>
          <p:nvPr>
            <p:ph idx="1"/>
          </p:nvPr>
        </p:nvSpPr>
        <p:spPr>
          <a:xfrm>
            <a:off x="838200" y="880533"/>
            <a:ext cx="10515600" cy="5296430"/>
          </a:xfrm>
        </p:spPr>
        <p:txBody>
          <a:bodyPr>
            <a:normAutofit fontScale="92500" lnSpcReduction="10000"/>
          </a:bodyPr>
          <a:lstStyle/>
          <a:p>
            <a:pPr marL="0" indent="533400" algn="just">
              <a:buNone/>
            </a:pPr>
            <a:r>
              <a:rPr lang="ru-RU" dirty="0" smtClean="0"/>
              <a:t>	</a:t>
            </a:r>
          </a:p>
          <a:p>
            <a:pPr marL="0" indent="533400" algn="ctr">
              <a:buNone/>
            </a:pPr>
            <a:r>
              <a:rPr lang="ru-RU" sz="6500" dirty="0" smtClean="0">
                <a:latin typeface="Times New Roman" pitchFamily="18" charset="0"/>
                <a:cs typeface="Times New Roman" pitchFamily="18" charset="0"/>
              </a:rPr>
              <a:t>В </a:t>
            </a:r>
            <a:r>
              <a:rPr lang="ru-RU" sz="6500" dirty="0" err="1" smtClean="0">
                <a:latin typeface="Times New Roman" pitchFamily="18" charset="0"/>
                <a:cs typeface="Times New Roman" pitchFamily="18" charset="0"/>
              </a:rPr>
              <a:t>СПоК</a:t>
            </a:r>
            <a:r>
              <a:rPr lang="ru-RU" sz="6500" dirty="0" smtClean="0">
                <a:latin typeface="Times New Roman" pitchFamily="18" charset="0"/>
                <a:cs typeface="Times New Roman" pitchFamily="18" charset="0"/>
              </a:rPr>
              <a:t> 2 вида членства:</a:t>
            </a:r>
          </a:p>
          <a:p>
            <a:pPr marL="0" indent="533400" algn="ctr"/>
            <a:r>
              <a:rPr lang="ru-RU" sz="6000" b="1" dirty="0" smtClean="0">
                <a:latin typeface="Times New Roman" pitchFamily="18" charset="0"/>
                <a:cs typeface="Times New Roman" pitchFamily="18" charset="0"/>
              </a:rPr>
              <a:t>полноправные члены кооператива</a:t>
            </a:r>
          </a:p>
          <a:p>
            <a:pPr marL="0" indent="533400" algn="ctr"/>
            <a:r>
              <a:rPr lang="ru-RU" sz="6000" b="1" dirty="0" smtClean="0">
                <a:latin typeface="Times New Roman" pitchFamily="18" charset="0"/>
                <a:cs typeface="Times New Roman" pitchFamily="18" charset="0"/>
              </a:rPr>
              <a:t>ассоциированные члены кооператива</a:t>
            </a:r>
          </a:p>
          <a:p>
            <a:pPr marL="0" indent="533400" algn="ctr">
              <a:buNone/>
            </a:pPr>
            <a:r>
              <a:rPr lang="ru-RU" sz="6000" dirty="0" smtClean="0">
                <a:latin typeface="Times New Roman" pitchFamily="18" charset="0"/>
                <a:cs typeface="Times New Roman" pitchFamily="18" charset="0"/>
              </a:rPr>
              <a:t>    </a:t>
            </a: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solidFill>
                  <a:srgbClr val="FF0000"/>
                </a:solidFill>
                <a:latin typeface="Times New Roman" pitchFamily="18" charset="0"/>
                <a:cs typeface="Times New Roman" pitchFamily="18" charset="0"/>
              </a:rPr>
              <a:t>Особенности ассоциированного членства в </a:t>
            </a:r>
            <a:r>
              <a:rPr lang="ru-RU" b="1" dirty="0" err="1" smtClean="0">
                <a:solidFill>
                  <a:srgbClr val="FF0000"/>
                </a:solidFill>
                <a:latin typeface="Times New Roman" pitchFamily="18" charset="0"/>
                <a:cs typeface="Times New Roman" pitchFamily="18" charset="0"/>
              </a:rPr>
              <a:t>СПоК</a:t>
            </a:r>
            <a:endParaRPr lang="ru-RU" dirty="0"/>
          </a:p>
        </p:txBody>
      </p:sp>
      <p:sp>
        <p:nvSpPr>
          <p:cNvPr id="3" name="Объект 2"/>
          <p:cNvSpPr>
            <a:spLocks noGrp="1"/>
          </p:cNvSpPr>
          <p:nvPr>
            <p:ph idx="1"/>
          </p:nvPr>
        </p:nvSpPr>
        <p:spPr>
          <a:xfrm>
            <a:off x="838200" y="1825624"/>
            <a:ext cx="10515600" cy="5032375"/>
          </a:xfrm>
        </p:spPr>
        <p:txBody>
          <a:bodyPr>
            <a:noAutofit/>
          </a:bodyPr>
          <a:lstStyle/>
          <a:p>
            <a:pPr marL="0" indent="533400" algn="just"/>
            <a:r>
              <a:rPr lang="ru-RU" sz="3200" dirty="0">
                <a:latin typeface="Times New Roman" pitchFamily="18" charset="0"/>
                <a:cs typeface="Times New Roman" pitchFamily="18" charset="0"/>
              </a:rPr>
              <a:t>Ассоциированный член кооператива </a:t>
            </a:r>
            <a:r>
              <a:rPr lang="ru-RU" sz="3200" dirty="0">
                <a:solidFill>
                  <a:srgbClr val="FF0000"/>
                </a:solidFill>
                <a:latin typeface="Times New Roman" pitchFamily="18" charset="0"/>
                <a:cs typeface="Times New Roman" pitchFamily="18" charset="0"/>
              </a:rPr>
              <a:t>не обязан </a:t>
            </a:r>
            <a:r>
              <a:rPr lang="ru-RU" sz="3200" dirty="0">
                <a:latin typeface="Times New Roman" pitchFamily="18" charset="0"/>
                <a:cs typeface="Times New Roman" pitchFamily="18" charset="0"/>
              </a:rPr>
              <a:t>участвовать в хозяйственной деятельности кооператива или принимать в деятельности кооператива личное трудовое участие</a:t>
            </a:r>
          </a:p>
          <a:p>
            <a:pPr marL="0" indent="533400" algn="just"/>
            <a:r>
              <a:rPr lang="ru-RU" sz="3200" dirty="0">
                <a:latin typeface="Times New Roman" pitchFamily="18" charset="0"/>
                <a:cs typeface="Times New Roman" pitchFamily="18" charset="0"/>
              </a:rPr>
              <a:t>Ассоциированный член кооператива имеет право голоса в кооперативе, однако </a:t>
            </a:r>
            <a:r>
              <a:rPr lang="ru-RU" sz="3200" dirty="0">
                <a:solidFill>
                  <a:srgbClr val="FF0000"/>
                </a:solidFill>
                <a:latin typeface="Times New Roman" pitchFamily="18" charset="0"/>
                <a:cs typeface="Times New Roman" pitchFamily="18" charset="0"/>
              </a:rPr>
              <a:t>общее число ассоциированных членов с правом голоса на общем собрании кооператива не должно превышать 20 процентов от числа членов кооператива </a:t>
            </a:r>
            <a:r>
              <a:rPr lang="ru-RU" sz="3200" dirty="0">
                <a:latin typeface="Times New Roman" pitchFamily="18" charset="0"/>
                <a:cs typeface="Times New Roman" pitchFamily="18" charset="0"/>
              </a:rPr>
              <a:t>на дату принятия решения о созыве общего собрания членов </a:t>
            </a:r>
            <a:r>
              <a:rPr lang="ru-RU" sz="3200" dirty="0" smtClean="0">
                <a:latin typeface="Times New Roman" pitchFamily="18" charset="0"/>
                <a:cs typeface="Times New Roman" pitchFamily="18" charset="0"/>
              </a:rPr>
              <a:t>кооператива</a:t>
            </a:r>
            <a:endParaRPr lang="ru-RU" sz="3200" dirty="0">
              <a:latin typeface="Times New Roman" pitchFamily="18" charset="0"/>
              <a:cs typeface="Times New Roman" pitchFamily="18" charset="0"/>
            </a:endParaRPr>
          </a:p>
          <a:p>
            <a:pPr marL="0" indent="0">
              <a:buNone/>
            </a:pPr>
            <a:endParaRPr lang="ru-RU" sz="3200" dirty="0"/>
          </a:p>
        </p:txBody>
      </p:sp>
    </p:spTree>
    <p:extLst>
      <p:ext uri="{BB962C8B-B14F-4D97-AF65-F5344CB8AC3E}">
        <p14:creationId xmlns:p14="http://schemas.microsoft.com/office/powerpoint/2010/main" val="3174879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5720"/>
            <a:ext cx="10515600" cy="45719"/>
          </a:xfrm>
        </p:spPr>
        <p:txBody>
          <a:bodyPr>
            <a:normAutofit fontScale="90000"/>
          </a:bodyPr>
          <a:lstStyle/>
          <a:p>
            <a:pPr indent="444500" algn="just">
              <a:lnSpc>
                <a:spcPct val="100000"/>
              </a:lnSpc>
            </a:pPr>
            <a:endParaRPr lang="ru-RU" dirty="0"/>
          </a:p>
        </p:txBody>
      </p:sp>
      <p:sp>
        <p:nvSpPr>
          <p:cNvPr id="3" name="Содержимое 2"/>
          <p:cNvSpPr>
            <a:spLocks noGrp="1"/>
          </p:cNvSpPr>
          <p:nvPr>
            <p:ph idx="1"/>
          </p:nvPr>
        </p:nvSpPr>
        <p:spPr>
          <a:xfrm>
            <a:off x="0" y="669925"/>
            <a:ext cx="12192000" cy="6188075"/>
          </a:xfrm>
        </p:spPr>
        <p:txBody>
          <a:bodyPr>
            <a:normAutofit fontScale="77500" lnSpcReduction="20000"/>
          </a:bodyPr>
          <a:lstStyle/>
          <a:p>
            <a:pPr marL="0" indent="444500" algn="just" fontAlgn="base">
              <a:buNone/>
            </a:pPr>
            <a:r>
              <a:rPr lang="ru-RU" sz="4200" dirty="0">
                <a:latin typeface="Times New Roman" panose="02020603050405020304" pitchFamily="18" charset="0"/>
                <a:cs typeface="Times New Roman" panose="02020603050405020304" pitchFamily="18" charset="0"/>
              </a:rPr>
              <a:t>Форма заявления о вступлении в кооператив разрабатывается  на подготовительной стадии организационным </a:t>
            </a:r>
            <a:r>
              <a:rPr lang="ru-RU" sz="4200" dirty="0" smtClean="0">
                <a:latin typeface="Times New Roman" panose="02020603050405020304" pitchFamily="18" charset="0"/>
                <a:cs typeface="Times New Roman" panose="02020603050405020304" pitchFamily="18" charset="0"/>
              </a:rPr>
              <a:t>комитетом.</a:t>
            </a:r>
          </a:p>
          <a:p>
            <a:pPr marL="0" indent="444500" algn="just" fontAlgn="base">
              <a:buNone/>
            </a:pPr>
            <a:endParaRPr lang="ru-RU" sz="4200" dirty="0">
              <a:latin typeface="Times New Roman" panose="02020603050405020304" pitchFamily="18" charset="0"/>
              <a:cs typeface="Times New Roman" panose="02020603050405020304" pitchFamily="18" charset="0"/>
            </a:endParaRPr>
          </a:p>
          <a:p>
            <a:pPr fontAlgn="base">
              <a:buNone/>
            </a:pPr>
            <a:r>
              <a:rPr lang="ru-RU" sz="4200" b="1" dirty="0" smtClean="0">
                <a:latin typeface="Times New Roman" pitchFamily="18" charset="0"/>
                <a:cs typeface="Times New Roman" pitchFamily="18" charset="0"/>
              </a:rPr>
              <a:t>	В заявлении физического лица должны быть указаны</a:t>
            </a:r>
            <a:r>
              <a:rPr lang="ru-RU" sz="4200" dirty="0" smtClean="0">
                <a:latin typeface="Times New Roman" pitchFamily="18" charset="0"/>
                <a:cs typeface="Times New Roman" pitchFamily="18" charset="0"/>
              </a:rPr>
              <a:t>:</a:t>
            </a:r>
          </a:p>
          <a:p>
            <a:pPr marL="0" indent="533400" algn="just" fontAlgn="base"/>
            <a:r>
              <a:rPr lang="ru-RU" sz="4200" dirty="0" smtClean="0">
                <a:latin typeface="Times New Roman" pitchFamily="18" charset="0"/>
                <a:cs typeface="Times New Roman" pitchFamily="18" charset="0"/>
              </a:rPr>
              <a:t>Фамилия, имя, отчество</a:t>
            </a:r>
          </a:p>
          <a:p>
            <a:pPr marL="0" indent="533400" algn="just" fontAlgn="base"/>
            <a:r>
              <a:rPr lang="ru-RU" sz="4200" dirty="0" smtClean="0">
                <a:latin typeface="Times New Roman" pitchFamily="18" charset="0"/>
                <a:cs typeface="Times New Roman" pitchFamily="18" charset="0"/>
              </a:rPr>
              <a:t>Адрес и номер телефона</a:t>
            </a:r>
          </a:p>
          <a:p>
            <a:pPr marL="0" indent="533400" algn="just" fontAlgn="base"/>
            <a:r>
              <a:rPr lang="ru-RU" sz="4200" dirty="0" smtClean="0">
                <a:latin typeface="Times New Roman" pitchFamily="18" charset="0"/>
                <a:cs typeface="Times New Roman" pitchFamily="18" charset="0"/>
              </a:rPr>
              <a:t>Место работы и должность (при наличии)</a:t>
            </a:r>
          </a:p>
          <a:p>
            <a:pPr marL="0" indent="533400" algn="just" fontAlgn="base"/>
            <a:r>
              <a:rPr lang="ru-RU" sz="4200" dirty="0" smtClean="0">
                <a:latin typeface="Times New Roman" pitchFamily="18" charset="0"/>
                <a:cs typeface="Times New Roman" pitchFamily="18" charset="0"/>
              </a:rPr>
              <a:t>Дата рождения, его пол</a:t>
            </a:r>
          </a:p>
          <a:p>
            <a:pPr marL="0" indent="533400" algn="just" fontAlgn="base"/>
            <a:r>
              <a:rPr lang="ru-RU" sz="4200" dirty="0" smtClean="0">
                <a:latin typeface="Times New Roman" pitchFamily="18" charset="0"/>
                <a:cs typeface="Times New Roman" pitchFamily="18" charset="0"/>
              </a:rPr>
              <a:t>Паспортные данные или данные иного удостоверяющего личность документа, идентификационный номер налогоплательщика (при наличии)</a:t>
            </a:r>
          </a:p>
          <a:p>
            <a:pPr marL="0" indent="0" algn="just" fontAlgn="base">
              <a:buNone/>
            </a:pPr>
            <a:r>
              <a:rPr lang="ru-RU" sz="4300" b="1" i="1" dirty="0" smtClean="0">
                <a:latin typeface="Times New Roman" pitchFamily="18" charset="0"/>
                <a:cs typeface="Times New Roman" pitchFamily="18" charset="0"/>
              </a:rPr>
              <a:t>(к заявлению прилагаются копии паспорта или иного </a:t>
            </a:r>
            <a:r>
              <a:rPr lang="ru-RU" sz="4300" b="1" i="1" dirty="0">
                <a:latin typeface="Times New Roman" pitchFamily="18" charset="0"/>
                <a:cs typeface="Times New Roman" pitchFamily="18" charset="0"/>
              </a:rPr>
              <a:t>удостоверяющего личность документа, идентификационный номер налогоплательщика (при наличии</a:t>
            </a:r>
            <a:r>
              <a:rPr lang="ru-RU" sz="4300" b="1" i="1" dirty="0" smtClean="0">
                <a:latin typeface="Times New Roman" pitchFamily="18" charset="0"/>
                <a:cs typeface="Times New Roman" pitchFamily="18" charset="0"/>
              </a:rPr>
              <a:t>)</a:t>
            </a:r>
            <a:endParaRPr lang="ru-RU" sz="4300" b="1" i="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239" y="365126"/>
            <a:ext cx="11975690" cy="726256"/>
          </a:xfrm>
        </p:spPr>
        <p:txBody>
          <a:bodyPr>
            <a:noAutofit/>
          </a:bodyPr>
          <a:lstStyle/>
          <a:p>
            <a:pPr algn="ctr"/>
            <a:r>
              <a:rPr lang="ru-RU" sz="3200" b="1" dirty="0" smtClean="0">
                <a:latin typeface="Times New Roman" panose="02020603050405020304" pitchFamily="18" charset="0"/>
                <a:cs typeface="Times New Roman" panose="02020603050405020304" pitchFamily="18" charset="0"/>
              </a:rPr>
              <a:t>Организации – участвующие в</a:t>
            </a:r>
            <a:r>
              <a:rPr lang="ru-RU" sz="3200" b="1" dirty="0">
                <a:latin typeface="Times New Roman" panose="02020603050405020304" pitchFamily="18" charset="0"/>
                <a:cs typeface="Times New Roman" panose="02020603050405020304" pitchFamily="18" charset="0"/>
              </a:rPr>
              <a:t> </a:t>
            </a:r>
            <a:r>
              <a:rPr lang="ru-RU" sz="3200" b="1" dirty="0" smtClean="0">
                <a:latin typeface="Times New Roman" panose="02020603050405020304" pitchFamily="18" charset="0"/>
                <a:cs typeface="Times New Roman" panose="02020603050405020304" pitchFamily="18" charset="0"/>
              </a:rPr>
              <a:t>информационно-консультационной работе </a:t>
            </a:r>
            <a:r>
              <a:rPr lang="ru-RU" sz="3200" b="1" dirty="0">
                <a:latin typeface="Times New Roman" panose="02020603050405020304" pitchFamily="18" charset="0"/>
                <a:cs typeface="Times New Roman" panose="02020603050405020304" pitchFamily="18" charset="0"/>
              </a:rPr>
              <a:t>среди населения</a:t>
            </a:r>
            <a:r>
              <a:rPr lang="ru-RU" sz="3200" b="1" dirty="0" smtClean="0">
                <a:latin typeface="Times New Roman" panose="02020603050405020304" pitchFamily="18" charset="0"/>
                <a:cs typeface="Times New Roman" panose="02020603050405020304" pitchFamily="18" charset="0"/>
              </a:rPr>
              <a:t> </a:t>
            </a:r>
            <a:endParaRPr 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3239" y="1091382"/>
            <a:ext cx="12088761" cy="5631681"/>
          </a:xfrm>
        </p:spPr>
        <p:txBody>
          <a:bodyPr>
            <a:normAutofit/>
          </a:bodyPr>
          <a:lstStyle/>
          <a:p>
            <a:pPr marL="285750" lvl="0" indent="-285750" algn="just">
              <a:lnSpc>
                <a:spcPct val="100000"/>
              </a:lnSpc>
              <a:spcBef>
                <a:spcPts val="0"/>
              </a:spcBef>
              <a:buFont typeface="Wingdings" panose="05000000000000000000" pitchFamily="2" charset="2"/>
              <a:buChar char="Ø"/>
              <a:defRPr/>
            </a:pPr>
            <a:r>
              <a:rPr lang="ru-RU" sz="3600" dirty="0" smtClean="0">
                <a:latin typeface="Times New Roman" panose="02020603050405020304" pitchFamily="18" charset="0"/>
                <a:cs typeface="Times New Roman" panose="02020603050405020304" pitchFamily="18" charset="0"/>
              </a:rPr>
              <a:t>федеральные, региональные</a:t>
            </a:r>
            <a:r>
              <a:rPr lang="ru-RU" sz="3600" dirty="0">
                <a:latin typeface="Times New Roman" panose="02020603050405020304" pitchFamily="18" charset="0"/>
                <a:cs typeface="Times New Roman" panose="02020603050405020304" pitchFamily="18" charset="0"/>
              </a:rPr>
              <a:t>, муниципальные органам власти, а также сельские консультационные службы; </a:t>
            </a:r>
            <a:endParaRPr lang="en-US" sz="3600" dirty="0">
              <a:latin typeface="Times New Roman" panose="02020603050405020304" pitchFamily="18" charset="0"/>
              <a:cs typeface="Times New Roman" panose="02020603050405020304" pitchFamily="18" charset="0"/>
            </a:endParaRPr>
          </a:p>
          <a:p>
            <a:pPr marL="285750" lvl="0" indent="-285750" algn="just">
              <a:lnSpc>
                <a:spcPct val="100000"/>
              </a:lnSpc>
              <a:spcBef>
                <a:spcPts val="0"/>
              </a:spcBef>
              <a:buFont typeface="Wingdings" panose="05000000000000000000" pitchFamily="2" charset="2"/>
              <a:buChar char="Ø"/>
              <a:defRPr/>
            </a:pPr>
            <a:r>
              <a:rPr lang="ru-RU" sz="3600" dirty="0">
                <a:latin typeface="Times New Roman" panose="02020603050405020304" pitchFamily="18" charset="0"/>
                <a:cs typeface="Times New Roman" panose="02020603050405020304" pitchFamily="18" charset="0"/>
              </a:rPr>
              <a:t>поселковая </a:t>
            </a:r>
            <a:r>
              <a:rPr lang="ru-RU" sz="3600" dirty="0" smtClean="0">
                <a:latin typeface="Times New Roman" panose="02020603050405020304" pitchFamily="18" charset="0"/>
                <a:cs typeface="Times New Roman" panose="02020603050405020304" pitchFamily="18" charset="0"/>
              </a:rPr>
              <a:t>администрация, которая </a:t>
            </a:r>
            <a:r>
              <a:rPr lang="ru-RU" sz="3600" dirty="0">
                <a:latin typeface="Times New Roman" panose="02020603050405020304" pitchFamily="18" charset="0"/>
                <a:cs typeface="Times New Roman" panose="02020603050405020304" pitchFamily="18" charset="0"/>
              </a:rPr>
              <a:t>проводит информационную работу среди </a:t>
            </a:r>
            <a:r>
              <a:rPr lang="ru-RU" sz="3600" dirty="0" smtClean="0">
                <a:latin typeface="Times New Roman" panose="02020603050405020304" pitchFamily="18" charset="0"/>
                <a:cs typeface="Times New Roman" panose="02020603050405020304" pitchFamily="18" charset="0"/>
              </a:rPr>
              <a:t>населения и </a:t>
            </a:r>
            <a:r>
              <a:rPr lang="ru-RU" sz="3600" dirty="0">
                <a:latin typeface="Times New Roman" panose="02020603050405020304" pitchFamily="18" charset="0"/>
                <a:cs typeface="Times New Roman" panose="02020603050405020304" pitchFamily="18" charset="0"/>
              </a:rPr>
              <a:t>принимает непосредственное участие во всех мероприятиях по созданию </a:t>
            </a:r>
            <a:r>
              <a:rPr lang="ru-RU" sz="3600" dirty="0" err="1">
                <a:latin typeface="Times New Roman" panose="02020603050405020304" pitchFamily="18" charset="0"/>
                <a:cs typeface="Times New Roman" panose="02020603050405020304" pitchFamily="18" charset="0"/>
              </a:rPr>
              <a:t>СПоК</a:t>
            </a:r>
            <a:r>
              <a:rPr lang="ru-RU" sz="3600" dirty="0">
                <a:latin typeface="Times New Roman" panose="02020603050405020304" pitchFamily="18" charset="0"/>
                <a:cs typeface="Times New Roman" panose="02020603050405020304" pitchFamily="18" charset="0"/>
              </a:rPr>
              <a:t> на их </a:t>
            </a:r>
            <a:r>
              <a:rPr lang="ru-RU" sz="3600" dirty="0" smtClean="0">
                <a:latin typeface="Times New Roman" panose="02020603050405020304" pitchFamily="18" charset="0"/>
                <a:cs typeface="Times New Roman" panose="02020603050405020304" pitchFamily="18" charset="0"/>
              </a:rPr>
              <a:t>территории;</a:t>
            </a:r>
            <a:endParaRPr lang="en-US" sz="3600" dirty="0">
              <a:latin typeface="Times New Roman" panose="02020603050405020304" pitchFamily="18" charset="0"/>
              <a:cs typeface="Times New Roman" panose="02020603050405020304" pitchFamily="18" charset="0"/>
            </a:endParaRPr>
          </a:p>
          <a:p>
            <a:pPr marL="285750" lvl="0" indent="-285750" algn="just">
              <a:lnSpc>
                <a:spcPct val="100000"/>
              </a:lnSpc>
              <a:spcBef>
                <a:spcPts val="0"/>
              </a:spcBef>
              <a:buFont typeface="Wingdings" panose="05000000000000000000" pitchFamily="2" charset="2"/>
              <a:buChar char="Ø"/>
              <a:defRPr/>
            </a:pPr>
            <a:r>
              <a:rPr lang="en-US" sz="36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кооперативные объединения (союзы, ассоциации), сельскохозяйственные </a:t>
            </a:r>
            <a:r>
              <a:rPr lang="ru-RU" sz="3600" dirty="0" smtClean="0">
                <a:latin typeface="Times New Roman" panose="02020603050405020304" pitchFamily="18" charset="0"/>
                <a:cs typeface="Times New Roman" panose="02020603050405020304" pitchFamily="18" charset="0"/>
              </a:rPr>
              <a:t>кооперативы, съезды, форумы, круглые столы, ярмарки, вставки и т.д.</a:t>
            </a:r>
            <a:endParaRPr lang="ru-RU" sz="3600" dirty="0">
              <a:latin typeface="Times New Roman" panose="02020603050405020304" pitchFamily="18" charset="0"/>
              <a:cs typeface="Times New Roman" panose="02020603050405020304" pitchFamily="18" charset="0"/>
            </a:endParaRPr>
          </a:p>
          <a:p>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479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7999"/>
          </a:xfrm>
        </p:spPr>
        <p:txBody>
          <a:bodyPr>
            <a:normAutofit fontScale="92500" lnSpcReduction="10000"/>
          </a:bodyPr>
          <a:lstStyle/>
          <a:p>
            <a:pPr marL="0" indent="0" algn="just" fontAlgn="base">
              <a:buNone/>
            </a:pPr>
            <a:r>
              <a:rPr lang="ru-RU" sz="3600" dirty="0">
                <a:latin typeface="Times New Roman" pitchFamily="18" charset="0"/>
                <a:cs typeface="Times New Roman" pitchFamily="18" charset="0"/>
              </a:rPr>
              <a:t> </a:t>
            </a:r>
            <a:endParaRPr lang="ru-RU" sz="3600" dirty="0" smtClean="0">
              <a:latin typeface="Times New Roman" pitchFamily="18" charset="0"/>
              <a:cs typeface="Times New Roman" pitchFamily="18" charset="0"/>
            </a:endParaRPr>
          </a:p>
          <a:p>
            <a:pPr marL="0" indent="0" algn="just" fontAlgn="base">
              <a:buNone/>
            </a:pPr>
            <a:r>
              <a:rPr lang="ru-RU" sz="3800" b="1" dirty="0" smtClean="0">
                <a:latin typeface="Times New Roman" panose="02020603050405020304" pitchFamily="18" charset="0"/>
                <a:cs typeface="Times New Roman" pitchFamily="18" charset="0"/>
              </a:rPr>
              <a:t>В </a:t>
            </a:r>
            <a:r>
              <a:rPr lang="ru-RU" sz="3800" b="1" dirty="0">
                <a:latin typeface="Times New Roman" panose="02020603050405020304" pitchFamily="18" charset="0"/>
                <a:cs typeface="Times New Roman" pitchFamily="18" charset="0"/>
              </a:rPr>
              <a:t>заявлении юридического лица должны быть указаны</a:t>
            </a:r>
            <a:r>
              <a:rPr lang="ru-RU" sz="3800" dirty="0">
                <a:latin typeface="Times New Roman" pitchFamily="18" charset="0"/>
                <a:cs typeface="Times New Roman" pitchFamily="18" charset="0"/>
              </a:rPr>
              <a:t>:</a:t>
            </a:r>
          </a:p>
          <a:p>
            <a:pPr algn="just" fontAlgn="base">
              <a:tabLst>
                <a:tab pos="354013" algn="l"/>
              </a:tabLst>
            </a:pPr>
            <a:r>
              <a:rPr lang="ru-RU" sz="3800" dirty="0">
                <a:latin typeface="Times New Roman" pitchFamily="18" charset="0"/>
                <a:cs typeface="Times New Roman" pitchFamily="18" charset="0"/>
              </a:rPr>
              <a:t> </a:t>
            </a:r>
            <a:r>
              <a:rPr lang="ru-RU" sz="3800" dirty="0" smtClean="0">
                <a:latin typeface="Times New Roman" pitchFamily="18" charset="0"/>
                <a:cs typeface="Times New Roman" pitchFamily="18" charset="0"/>
              </a:rPr>
              <a:t>наименование </a:t>
            </a:r>
            <a:r>
              <a:rPr lang="ru-RU" sz="3800" dirty="0">
                <a:latin typeface="Times New Roman" pitchFamily="18" charset="0"/>
                <a:cs typeface="Times New Roman" pitchFamily="18" charset="0"/>
              </a:rPr>
              <a:t>и банковские реквизиты</a:t>
            </a:r>
          </a:p>
          <a:p>
            <a:pPr fontAlgn="base">
              <a:tabLst>
                <a:tab pos="354013" algn="l"/>
              </a:tabLst>
            </a:pPr>
            <a:r>
              <a:rPr lang="ru-RU" sz="3800" dirty="0">
                <a:latin typeface="Times New Roman" pitchFamily="18" charset="0"/>
                <a:cs typeface="Times New Roman" pitchFamily="18" charset="0"/>
              </a:rPr>
              <a:t> </a:t>
            </a:r>
            <a:r>
              <a:rPr lang="ru-RU" sz="3800" dirty="0" smtClean="0">
                <a:latin typeface="Times New Roman" pitchFamily="18" charset="0"/>
                <a:cs typeface="Times New Roman" pitchFamily="18" charset="0"/>
              </a:rPr>
              <a:t>государственный регистрационный </a:t>
            </a:r>
            <a:r>
              <a:rPr lang="ru-RU" sz="3800" dirty="0">
                <a:latin typeface="Times New Roman" pitchFamily="18" charset="0"/>
                <a:cs typeface="Times New Roman" pitchFamily="18" charset="0"/>
              </a:rPr>
              <a:t>номер, идентификационный номер налогоплательщика </a:t>
            </a:r>
          </a:p>
          <a:p>
            <a:pPr algn="just" fontAlgn="base">
              <a:tabLst>
                <a:tab pos="354013" algn="l"/>
              </a:tabLst>
            </a:pPr>
            <a:r>
              <a:rPr lang="ru-RU" sz="3800" dirty="0" smtClean="0">
                <a:latin typeface="Times New Roman" pitchFamily="18" charset="0"/>
                <a:cs typeface="Times New Roman" pitchFamily="18" charset="0"/>
              </a:rPr>
              <a:t>адреса </a:t>
            </a:r>
            <a:r>
              <a:rPr lang="ru-RU" sz="3800" dirty="0">
                <a:latin typeface="Times New Roman" pitchFamily="18" charset="0"/>
                <a:cs typeface="Times New Roman" pitchFamily="18" charset="0"/>
              </a:rPr>
              <a:t>и номера телефонов</a:t>
            </a:r>
          </a:p>
          <a:p>
            <a:pPr algn="just" fontAlgn="base">
              <a:tabLst>
                <a:tab pos="354013" algn="l"/>
              </a:tabLst>
            </a:pPr>
            <a:r>
              <a:rPr lang="ru-RU" sz="3800" dirty="0" smtClean="0">
                <a:latin typeface="Times New Roman" pitchFamily="18" charset="0"/>
                <a:cs typeface="Times New Roman" pitchFamily="18" charset="0"/>
              </a:rPr>
              <a:t>фамилия</a:t>
            </a:r>
            <a:r>
              <a:rPr lang="ru-RU" sz="3800" dirty="0">
                <a:latin typeface="Times New Roman" pitchFamily="18" charset="0"/>
                <a:cs typeface="Times New Roman" pitchFamily="18" charset="0"/>
              </a:rPr>
              <a:t>, имя, отчество и должность уполномоченного лица</a:t>
            </a:r>
          </a:p>
          <a:p>
            <a:pPr marL="0" indent="0" algn="just">
              <a:buNone/>
            </a:pPr>
            <a:r>
              <a:rPr lang="ru-RU" sz="3800" b="1" i="1" dirty="0">
                <a:latin typeface="Times New Roman" pitchFamily="18" charset="0"/>
                <a:cs typeface="Times New Roman" pitchFamily="18" charset="0"/>
              </a:rPr>
              <a:t>(к заявлению прилагаются решение органов управления юр. лица в компетенцию которого входит принятие решения о вступлении в кооператив (решение учредителей, протокол заседания коллегиального органа управления и т.п.), копии устава, </a:t>
            </a:r>
            <a:r>
              <a:rPr lang="ru-RU" sz="3800" b="1" i="1" dirty="0" smtClean="0">
                <a:latin typeface="Times New Roman" pitchFamily="18" charset="0"/>
                <a:cs typeface="Times New Roman" pitchFamily="18" charset="0"/>
              </a:rPr>
              <a:t>свидетельства </a:t>
            </a:r>
            <a:r>
              <a:rPr lang="ru-RU" sz="3800" b="1" i="1" dirty="0">
                <a:latin typeface="Times New Roman" pitchFamily="18" charset="0"/>
                <a:cs typeface="Times New Roman" pitchFamily="18" charset="0"/>
              </a:rPr>
              <a:t>о внесении записи в ЕГРЮЛ  и о постановке на учет в </a:t>
            </a:r>
            <a:r>
              <a:rPr lang="ru-RU" sz="3800" b="1" i="1" dirty="0" smtClean="0">
                <a:latin typeface="Times New Roman" pitchFamily="18" charset="0"/>
                <a:cs typeface="Times New Roman" pitchFamily="18" charset="0"/>
              </a:rPr>
              <a:t>налоговом органе</a:t>
            </a:r>
            <a:endParaRPr lang="ru-RU" sz="3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916532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47484"/>
            <a:ext cx="12192000" cy="6710516"/>
          </a:xfrm>
        </p:spPr>
        <p:txBody>
          <a:bodyPr>
            <a:normAutofit/>
          </a:bodyPr>
          <a:lstStyle/>
          <a:p>
            <a:pPr fontAlgn="base">
              <a:buNone/>
            </a:pPr>
            <a:r>
              <a:rPr lang="ru-RU" sz="3200" b="1" dirty="0">
                <a:latin typeface="Times New Roman" pitchFamily="18" charset="0"/>
                <a:cs typeface="Times New Roman" pitchFamily="18" charset="0"/>
              </a:rPr>
              <a:t>В заявлении </a:t>
            </a:r>
            <a:r>
              <a:rPr lang="ru-RU" sz="3200" b="1" dirty="0" smtClean="0">
                <a:latin typeface="Times New Roman" pitchFamily="18" charset="0"/>
                <a:cs typeface="Times New Roman" pitchFamily="18" charset="0"/>
              </a:rPr>
              <a:t>индивидуального предпринимателя должны </a:t>
            </a:r>
            <a:r>
              <a:rPr lang="ru-RU" sz="3200" b="1" dirty="0">
                <a:latin typeface="Times New Roman" pitchFamily="18" charset="0"/>
                <a:cs typeface="Times New Roman" pitchFamily="18" charset="0"/>
              </a:rPr>
              <a:t>быть указаны</a:t>
            </a:r>
            <a:r>
              <a:rPr lang="ru-RU" sz="3200" dirty="0">
                <a:latin typeface="Times New Roman" pitchFamily="18" charset="0"/>
                <a:cs typeface="Times New Roman" pitchFamily="18" charset="0"/>
              </a:rPr>
              <a:t>:</a:t>
            </a:r>
          </a:p>
          <a:p>
            <a:pPr marL="0" indent="533400" algn="just" fontAlgn="base"/>
            <a:r>
              <a:rPr lang="ru-RU" sz="3200" dirty="0">
                <a:latin typeface="Times New Roman" pitchFamily="18" charset="0"/>
                <a:cs typeface="Times New Roman" pitchFamily="18" charset="0"/>
              </a:rPr>
              <a:t>Фамилия, имя, отчество</a:t>
            </a:r>
          </a:p>
          <a:p>
            <a:pPr marL="0" indent="533400" algn="just" fontAlgn="base"/>
            <a:r>
              <a:rPr lang="ru-RU" sz="3200" dirty="0" smtClean="0">
                <a:latin typeface="Times New Roman" pitchFamily="18" charset="0"/>
                <a:cs typeface="Times New Roman" pitchFamily="18" charset="0"/>
              </a:rPr>
              <a:t>Адреса </a:t>
            </a:r>
            <a:r>
              <a:rPr lang="ru-RU" sz="3200" dirty="0">
                <a:latin typeface="Times New Roman" pitchFamily="18" charset="0"/>
                <a:cs typeface="Times New Roman" pitchFamily="18" charset="0"/>
              </a:rPr>
              <a:t>и </a:t>
            </a:r>
            <a:r>
              <a:rPr lang="ru-RU" sz="3200" dirty="0" smtClean="0">
                <a:latin typeface="Times New Roman" pitchFamily="18" charset="0"/>
                <a:cs typeface="Times New Roman" pitchFamily="18" charset="0"/>
              </a:rPr>
              <a:t>номера телефонов</a:t>
            </a:r>
            <a:endParaRPr lang="ru-RU" sz="3200" dirty="0">
              <a:latin typeface="Times New Roman" pitchFamily="18" charset="0"/>
              <a:cs typeface="Times New Roman" pitchFamily="18" charset="0"/>
            </a:endParaRPr>
          </a:p>
          <a:p>
            <a:pPr marL="0" indent="533400" algn="just" fontAlgn="base"/>
            <a:r>
              <a:rPr lang="ru-RU" sz="3200" dirty="0">
                <a:latin typeface="Times New Roman" pitchFamily="18" charset="0"/>
                <a:cs typeface="Times New Roman" pitchFamily="18" charset="0"/>
              </a:rPr>
              <a:t>Место работы и должность (при наличии)</a:t>
            </a:r>
          </a:p>
          <a:p>
            <a:pPr marL="0" indent="533400" algn="just" fontAlgn="base"/>
            <a:r>
              <a:rPr lang="ru-RU" sz="3200" dirty="0">
                <a:latin typeface="Times New Roman" pitchFamily="18" charset="0"/>
                <a:cs typeface="Times New Roman" pitchFamily="18" charset="0"/>
              </a:rPr>
              <a:t>Дата рождения, его пол</a:t>
            </a:r>
          </a:p>
          <a:p>
            <a:pPr marL="0" indent="533400" algn="just" fontAlgn="base"/>
            <a:r>
              <a:rPr lang="ru-RU" sz="3200" dirty="0">
                <a:latin typeface="Times New Roman" pitchFamily="18" charset="0"/>
                <a:cs typeface="Times New Roman" pitchFamily="18" charset="0"/>
              </a:rPr>
              <a:t>Паспортные данные или данные иного удостоверяющего личность документа, идентификационный номер </a:t>
            </a:r>
            <a:r>
              <a:rPr lang="ru-RU" sz="3200" dirty="0" smtClean="0">
                <a:latin typeface="Times New Roman" pitchFamily="18" charset="0"/>
                <a:cs typeface="Times New Roman" pitchFamily="18" charset="0"/>
              </a:rPr>
              <a:t>налогоплательщика</a:t>
            </a:r>
            <a:endParaRPr lang="ru-RU" sz="3200" dirty="0">
              <a:latin typeface="Times New Roman" pitchFamily="18" charset="0"/>
              <a:cs typeface="Times New Roman" pitchFamily="18" charset="0"/>
            </a:endParaRPr>
          </a:p>
          <a:p>
            <a:pPr marL="0" indent="0" algn="just" fontAlgn="base">
              <a:buNone/>
            </a:pPr>
            <a:r>
              <a:rPr lang="ru-RU" sz="3200" b="1" i="1" dirty="0">
                <a:latin typeface="Times New Roman" pitchFamily="18" charset="0"/>
                <a:cs typeface="Times New Roman" pitchFamily="18" charset="0"/>
              </a:rPr>
              <a:t>(к заявлению прилагаются копии паспорта или иного удостоверяющего личность документа</a:t>
            </a:r>
            <a:r>
              <a:rPr lang="ru-RU" sz="3200" b="1" i="1" dirty="0" smtClean="0">
                <a:latin typeface="Times New Roman" pitchFamily="18" charset="0"/>
                <a:cs typeface="Times New Roman" pitchFamily="18" charset="0"/>
              </a:rPr>
              <a:t>, копия </a:t>
            </a:r>
            <a:r>
              <a:rPr lang="ru-RU" sz="3200" b="1" i="1" dirty="0">
                <a:latin typeface="Times New Roman" pitchFamily="18" charset="0"/>
                <a:cs typeface="Times New Roman" pitchFamily="18" charset="0"/>
              </a:rPr>
              <a:t>свидетельства о внесении записи в </a:t>
            </a:r>
            <a:r>
              <a:rPr lang="ru-RU" sz="3200" b="1" i="1" dirty="0" smtClean="0">
                <a:latin typeface="Times New Roman" pitchFamily="18" charset="0"/>
                <a:cs typeface="Times New Roman" pitchFamily="18" charset="0"/>
              </a:rPr>
              <a:t>ЕГРП  </a:t>
            </a:r>
            <a:r>
              <a:rPr lang="ru-RU" sz="3200" b="1" i="1" dirty="0">
                <a:latin typeface="Times New Roman" pitchFamily="18" charset="0"/>
                <a:cs typeface="Times New Roman" pitchFamily="18" charset="0"/>
              </a:rPr>
              <a:t>и </a:t>
            </a:r>
            <a:r>
              <a:rPr lang="ru-RU" sz="3200" b="1" i="1" dirty="0" smtClean="0">
                <a:latin typeface="Times New Roman" pitchFamily="18" charset="0"/>
                <a:cs typeface="Times New Roman" pitchFamily="18" charset="0"/>
              </a:rPr>
              <a:t>свидетельстве о присвоении идентификационный </a:t>
            </a:r>
            <a:r>
              <a:rPr lang="ru-RU" sz="3200" b="1" i="1" dirty="0">
                <a:latin typeface="Times New Roman" pitchFamily="18" charset="0"/>
                <a:cs typeface="Times New Roman" pitchFamily="18" charset="0"/>
              </a:rPr>
              <a:t>номер </a:t>
            </a:r>
            <a:r>
              <a:rPr lang="ru-RU" sz="3200" b="1" i="1" dirty="0" smtClean="0">
                <a:latin typeface="Times New Roman" pitchFamily="18" charset="0"/>
                <a:cs typeface="Times New Roman" pitchFamily="18" charset="0"/>
              </a:rPr>
              <a:t>налогоплательщика)</a:t>
            </a:r>
            <a:endParaRPr lang="ru-RU" sz="3200" dirty="0"/>
          </a:p>
        </p:txBody>
      </p:sp>
    </p:spTree>
    <p:extLst>
      <p:ext uri="{BB962C8B-B14F-4D97-AF65-F5344CB8AC3E}">
        <p14:creationId xmlns:p14="http://schemas.microsoft.com/office/powerpoint/2010/main" val="2165421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85370"/>
          </a:xfrm>
        </p:spPr>
        <p:txBody>
          <a:bodyPr>
            <a:normAutofit/>
          </a:bodyPr>
          <a:lstStyle/>
          <a:p>
            <a:pPr algn="ctr"/>
            <a:r>
              <a:rPr lang="ru-RU" sz="3200" b="1" dirty="0" smtClean="0">
                <a:latin typeface="Times New Roman" pitchFamily="18" charset="0"/>
                <a:cs typeface="Times New Roman" pitchFamily="18" charset="0"/>
              </a:rPr>
              <a:t>Документ, подтверждающий членство</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0" y="950496"/>
            <a:ext cx="12192000" cy="5907504"/>
          </a:xfrm>
        </p:spPr>
        <p:txBody>
          <a:bodyPr>
            <a:normAutofit/>
          </a:bodyPr>
          <a:lstStyle/>
          <a:p>
            <a:pPr fontAlgn="base">
              <a:buNone/>
            </a:pPr>
            <a:r>
              <a:rPr lang="ru-RU" sz="2400" dirty="0" smtClean="0">
                <a:latin typeface="Times New Roman" pitchFamily="18" charset="0"/>
                <a:cs typeface="Times New Roman" pitchFamily="18" charset="0"/>
              </a:rPr>
              <a:t>	</a:t>
            </a:r>
          </a:p>
          <a:p>
            <a:pPr algn="ctr" fontAlgn="base">
              <a:buNone/>
            </a:pPr>
            <a:r>
              <a:rPr lang="ru-RU" sz="3200" dirty="0" smtClean="0">
                <a:latin typeface="Times New Roman" pitchFamily="18" charset="0"/>
                <a:cs typeface="Times New Roman" pitchFamily="18" charset="0"/>
              </a:rPr>
              <a:t>Члену кооператива выдается </a:t>
            </a:r>
            <a:r>
              <a:rPr lang="ru-RU" sz="3200" b="1" dirty="0" smtClean="0">
                <a:latin typeface="Times New Roman" pitchFamily="18" charset="0"/>
                <a:cs typeface="Times New Roman" pitchFamily="18" charset="0"/>
              </a:rPr>
              <a:t>членская книжка</a:t>
            </a:r>
            <a:r>
              <a:rPr lang="ru-RU" sz="3200" dirty="0" smtClean="0">
                <a:latin typeface="Times New Roman" pitchFamily="18" charset="0"/>
                <a:cs typeface="Times New Roman" pitchFamily="18" charset="0"/>
              </a:rPr>
              <a:t>, в которой указываются:</a:t>
            </a:r>
          </a:p>
          <a:p>
            <a:pPr fontAlgn="base"/>
            <a:r>
              <a:rPr lang="ru-RU" sz="3200" dirty="0" smtClean="0">
                <a:latin typeface="Times New Roman" pitchFamily="18" charset="0"/>
                <a:cs typeface="Times New Roman" pitchFamily="18" charset="0"/>
              </a:rPr>
              <a:t>фамилия, имя, отчество (для граждан), наименование (для юридических лиц) члена кооператива;</a:t>
            </a:r>
          </a:p>
          <a:p>
            <a:pPr fontAlgn="base"/>
            <a:r>
              <a:rPr lang="ru-RU" sz="3200" dirty="0" smtClean="0">
                <a:latin typeface="Times New Roman" pitchFamily="18" charset="0"/>
                <a:cs typeface="Times New Roman" pitchFamily="18" charset="0"/>
              </a:rPr>
              <a:t>основание вступления в кооператив и дата вступления в него;</a:t>
            </a:r>
          </a:p>
          <a:p>
            <a:pPr fontAlgn="base"/>
            <a:r>
              <a:rPr lang="ru-RU" sz="3200" dirty="0" smtClean="0">
                <a:latin typeface="Times New Roman" pitchFamily="18" charset="0"/>
                <a:cs typeface="Times New Roman" pitchFamily="18" charset="0"/>
              </a:rPr>
              <a:t>размер обязательного паевого взноса и дата его внесения;</a:t>
            </a:r>
          </a:p>
          <a:p>
            <a:pPr fontAlgn="base"/>
            <a:r>
              <a:rPr lang="ru-RU" sz="3200" dirty="0" smtClean="0">
                <a:latin typeface="Times New Roman" pitchFamily="18" charset="0"/>
                <a:cs typeface="Times New Roman" pitchFamily="18" charset="0"/>
              </a:rPr>
              <a:t>размер дополнительного паевого взноса и дата его внесения;</a:t>
            </a:r>
          </a:p>
          <a:p>
            <a:pPr fontAlgn="base"/>
            <a:r>
              <a:rPr lang="ru-RU" sz="3200" dirty="0" smtClean="0">
                <a:latin typeface="Times New Roman" pitchFamily="18" charset="0"/>
                <a:cs typeface="Times New Roman" pitchFamily="18" charset="0"/>
              </a:rPr>
              <a:t>размер приращенного пая, даты его начисления и погашения;</a:t>
            </a:r>
          </a:p>
          <a:p>
            <a:pPr fontAlgn="base"/>
            <a:r>
              <a:rPr lang="ru-RU" sz="3200" dirty="0" smtClean="0">
                <a:latin typeface="Times New Roman" pitchFamily="18" charset="0"/>
                <a:cs typeface="Times New Roman" pitchFamily="18" charset="0"/>
              </a:rPr>
              <a:t>размер возвращенных паевых взносов и даты их выплат;</a:t>
            </a:r>
          </a:p>
          <a:p>
            <a:pPr fontAlgn="base"/>
            <a:r>
              <a:rPr lang="ru-RU" sz="3200" dirty="0" smtClean="0">
                <a:latin typeface="Times New Roman" pitchFamily="18" charset="0"/>
                <a:cs typeface="Times New Roman" pitchFamily="18" charset="0"/>
              </a:rPr>
              <a:t>иные дополнительные сведения по усмотрению кооператива.</a:t>
            </a:r>
          </a:p>
          <a:p>
            <a:endParaRPr lang="ru-RU" sz="32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49274"/>
          </a:xfrm>
        </p:spPr>
        <p:txBody>
          <a:bodyPr>
            <a:normAutofit fontScale="90000"/>
          </a:bodyPr>
          <a:lstStyle/>
          <a:p>
            <a:r>
              <a:rPr lang="ru-RU" sz="2800" b="1" dirty="0" smtClean="0">
                <a:latin typeface="Times New Roman" pitchFamily="18" charset="0"/>
                <a:cs typeface="Times New Roman" pitchFamily="18" charset="0"/>
              </a:rPr>
              <a:t>Права члена сельскохозяйственного потребительского кооператива</a:t>
            </a:r>
            <a:endParaRPr lang="ru-RU"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453189" y="1347537"/>
            <a:ext cx="11241505" cy="5250531"/>
          </a:xfrm>
        </p:spPr>
        <p:txBody>
          <a:bodyPr>
            <a:normAutofit fontScale="85000" lnSpcReduction="20000"/>
          </a:bodyPr>
          <a:lstStyle/>
          <a:p>
            <a:pPr fontAlgn="base"/>
            <a:r>
              <a:rPr lang="ru-RU" sz="3200" dirty="0" smtClean="0">
                <a:latin typeface="Times New Roman" pitchFamily="18" charset="0"/>
                <a:cs typeface="Times New Roman" pitchFamily="18" charset="0"/>
              </a:rPr>
              <a:t>пользоваться всеми услугами, предоставляемыми кооперативом;</a:t>
            </a:r>
          </a:p>
          <a:p>
            <a:pPr fontAlgn="base"/>
            <a:r>
              <a:rPr lang="ru-RU" sz="3200" dirty="0" smtClean="0">
                <a:latin typeface="Times New Roman" pitchFamily="18" charset="0"/>
                <a:cs typeface="Times New Roman" pitchFamily="18" charset="0"/>
              </a:rPr>
              <a:t>участвовать в работе общего собрания, голосовать при принятии решений и быть избранным в органы управления кооператива;</a:t>
            </a:r>
          </a:p>
          <a:p>
            <a:pPr fontAlgn="base"/>
            <a:r>
              <a:rPr lang="ru-RU" sz="3200" dirty="0" smtClean="0">
                <a:latin typeface="Times New Roman" pitchFamily="18" charset="0"/>
                <a:cs typeface="Times New Roman" pitchFamily="18" charset="0"/>
              </a:rPr>
              <a:t>иметь доступ ко всей информации, затрагивающей интересы членов кооператива;</a:t>
            </a:r>
          </a:p>
          <a:p>
            <a:pPr fontAlgn="base"/>
            <a:r>
              <a:rPr lang="ru-RU" sz="3200" dirty="0" smtClean="0">
                <a:latin typeface="Times New Roman" pitchFamily="18" charset="0"/>
                <a:cs typeface="Times New Roman" pitchFamily="18" charset="0"/>
              </a:rPr>
              <a:t>получать информацию об общей стратегии и результатах работы кооператива и ревизии;</a:t>
            </a:r>
          </a:p>
          <a:p>
            <a:pPr fontAlgn="base"/>
            <a:r>
              <a:rPr lang="ru-RU" sz="3200" dirty="0" smtClean="0">
                <a:latin typeface="Times New Roman" pitchFamily="18" charset="0"/>
                <a:cs typeface="Times New Roman" pitchFamily="18" charset="0"/>
              </a:rPr>
              <a:t>на прирост своего пая;</a:t>
            </a:r>
          </a:p>
          <a:p>
            <a:pPr fontAlgn="base"/>
            <a:r>
              <a:rPr lang="ru-RU" sz="3200" dirty="0" smtClean="0">
                <a:latin typeface="Times New Roman" pitchFamily="18" charset="0"/>
                <a:cs typeface="Times New Roman" pitchFamily="18" charset="0"/>
              </a:rPr>
              <a:t>передать свой пай гражданину, не являющемуся членом кооператива, только с согласия кооператива. В этом случаи члены кооператива пользуются преимущественным правом покупки такого пая;</a:t>
            </a:r>
          </a:p>
          <a:p>
            <a:pPr fontAlgn="base"/>
            <a:r>
              <a:rPr lang="ru-RU" sz="3200" dirty="0" smtClean="0">
                <a:latin typeface="Times New Roman" pitchFamily="18" charset="0"/>
                <a:cs typeface="Times New Roman" pitchFamily="18" charset="0"/>
              </a:rPr>
              <a:t>возмещение стоимости пая в сроки и на условиях, предусмотренных уставом в случае прекращения членства;</a:t>
            </a:r>
          </a:p>
          <a:p>
            <a:pPr fontAlgn="base"/>
            <a:r>
              <a:rPr lang="ru-RU" sz="3200" dirty="0" smtClean="0">
                <a:latin typeface="Times New Roman" pitchFamily="18" charset="0"/>
                <a:cs typeface="Times New Roman" pitchFamily="18" charset="0"/>
              </a:rPr>
              <a:t>наниматься в кооператив в качестве работника.</a:t>
            </a:r>
          </a:p>
          <a:p>
            <a:endParaRPr lang="ru-RU" dirty="0"/>
          </a:p>
        </p:txBody>
      </p:sp>
    </p:spTree>
    <p:extLst>
      <p:ext uri="{BB962C8B-B14F-4D97-AF65-F5344CB8AC3E}">
        <p14:creationId xmlns:p14="http://schemas.microsoft.com/office/powerpoint/2010/main" val="960504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030538"/>
          </a:xfrm>
        </p:spPr>
        <p:txBody>
          <a:bodyPr>
            <a:normAutofit/>
          </a:bodyPr>
          <a:lstStyle/>
          <a:p>
            <a:pPr algn="ctr"/>
            <a:r>
              <a:rPr lang="ru-RU" sz="3200" b="1" dirty="0" smtClean="0">
                <a:latin typeface="Times New Roman" pitchFamily="18" charset="0"/>
                <a:cs typeface="Times New Roman" pitchFamily="18" charset="0"/>
              </a:rPr>
              <a:t>Обязанности члена сельскохозяйственного потребительского кооператива</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fontAlgn="base">
              <a:buNone/>
            </a:pPr>
            <a:r>
              <a:rPr lang="ru-RU" dirty="0" smtClean="0">
                <a:latin typeface="Times New Roman" pitchFamily="18" charset="0"/>
                <a:cs typeface="Times New Roman" pitchFamily="18" charset="0"/>
              </a:rPr>
              <a:t>Член кооператива обязан:</a:t>
            </a:r>
          </a:p>
          <a:p>
            <a:pPr fontAlgn="base"/>
            <a:r>
              <a:rPr lang="ru-RU" dirty="0" smtClean="0">
                <a:latin typeface="Times New Roman" pitchFamily="18" charset="0"/>
                <a:cs typeface="Times New Roman" pitchFamily="18" charset="0"/>
              </a:rPr>
              <a:t>соблюдать устав и выполнять решения органов управления кооператива;</a:t>
            </a:r>
          </a:p>
          <a:p>
            <a:pPr fontAlgn="base"/>
            <a:r>
              <a:rPr lang="ru-RU" dirty="0" smtClean="0">
                <a:latin typeface="Times New Roman" pitchFamily="18" charset="0"/>
                <a:cs typeface="Times New Roman" pitchFamily="18" charset="0"/>
              </a:rPr>
              <a:t>не наносить морального или материального ущерба кооперативу;</a:t>
            </a:r>
          </a:p>
          <a:p>
            <a:pPr fontAlgn="base"/>
            <a:r>
              <a:rPr lang="ru-RU" dirty="0" smtClean="0">
                <a:latin typeface="Times New Roman" pitchFamily="18" charset="0"/>
                <a:cs typeface="Times New Roman" pitchFamily="18" charset="0"/>
              </a:rPr>
              <a:t>соблюдать конфиденциальность;</a:t>
            </a:r>
          </a:p>
          <a:p>
            <a:pPr fontAlgn="base"/>
            <a:r>
              <a:rPr lang="ru-RU" dirty="0" smtClean="0">
                <a:latin typeface="Times New Roman" pitchFamily="18" charset="0"/>
                <a:cs typeface="Times New Roman" pitchFamily="18" charset="0"/>
              </a:rPr>
              <a:t>воздерживаться от участия в какой-либо деятельности, являющейся причиной не справедливой конкуренции;</a:t>
            </a:r>
          </a:p>
          <a:p>
            <a:pPr fontAlgn="base"/>
            <a:r>
              <a:rPr lang="ru-RU" dirty="0" smtClean="0">
                <a:latin typeface="Times New Roman" pitchFamily="18" charset="0"/>
                <a:cs typeface="Times New Roman" pitchFamily="18" charset="0"/>
              </a:rPr>
              <a:t>солидарно нести субсидиарную ответственность по обязательствам кооператива.</a:t>
            </a:r>
          </a:p>
          <a:p>
            <a:endParaRPr lang="ru-RU" dirty="0"/>
          </a:p>
        </p:txBody>
      </p:sp>
    </p:spTree>
    <p:extLst>
      <p:ext uri="{BB962C8B-B14F-4D97-AF65-F5344CB8AC3E}">
        <p14:creationId xmlns:p14="http://schemas.microsoft.com/office/powerpoint/2010/main" val="3345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530942"/>
          </a:xfrm>
        </p:spPr>
        <p:txBody>
          <a:bodyPr>
            <a:normAutofit fontScale="90000"/>
          </a:bodyPr>
          <a:lstStyle/>
          <a:p>
            <a:pPr algn="ctr"/>
            <a:r>
              <a:rPr lang="ru-RU" sz="2800" b="1" dirty="0" smtClean="0">
                <a:solidFill>
                  <a:srgbClr val="FF0000"/>
                </a:solidFill>
                <a:latin typeface="Times New Roman" pitchFamily="18" charset="0"/>
                <a:cs typeface="Times New Roman" pitchFamily="18" charset="0"/>
              </a:rPr>
              <a:t>Прекращение членства в сельскохозяйственном потребительском кооперативе</a:t>
            </a:r>
            <a:endParaRPr lang="ru-RU" sz="28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32735" y="648930"/>
            <a:ext cx="12059265" cy="6091084"/>
          </a:xfrm>
        </p:spPr>
        <p:txBody>
          <a:bodyPr>
            <a:normAutofit fontScale="25000" lnSpcReduction="20000"/>
          </a:bodyPr>
          <a:lstStyle/>
          <a:p>
            <a:pPr fontAlgn="base"/>
            <a:r>
              <a:rPr lang="ru-RU" sz="11200" dirty="0" smtClean="0">
                <a:latin typeface="Times New Roman" pitchFamily="18" charset="0"/>
                <a:cs typeface="Times New Roman" pitchFamily="18" charset="0"/>
              </a:rPr>
              <a:t>выхода члена кооператива из кооператива на основании заявления о выходе из него по истечении срока, установленного уставом кооператива, или, если уставом кооператива срок рассмотрения такого заявления не установлен, по истечении двух недель с даты поступления в правление кооператива такого заявления;</a:t>
            </a:r>
          </a:p>
          <a:p>
            <a:pPr fontAlgn="base"/>
            <a:r>
              <a:rPr lang="ru-RU" sz="11200" dirty="0" smtClean="0">
                <a:latin typeface="Times New Roman" pitchFamily="18" charset="0"/>
                <a:cs typeface="Times New Roman" pitchFamily="18" charset="0"/>
              </a:rPr>
              <a:t>смерти гражданина, являющегося членом кооператива, - с даты его смерти;</a:t>
            </a:r>
          </a:p>
          <a:p>
            <a:pPr fontAlgn="base"/>
            <a:r>
              <a:rPr lang="ru-RU" sz="11200" dirty="0" smtClean="0">
                <a:latin typeface="Times New Roman" pitchFamily="18" charset="0"/>
                <a:cs typeface="Times New Roman" pitchFamily="18" charset="0"/>
              </a:rPr>
              <a:t>передачи пая членом </a:t>
            </a:r>
            <a:r>
              <a:rPr lang="ru-RU" sz="11200" dirty="0" err="1" smtClean="0">
                <a:latin typeface="Times New Roman" pitchFamily="18" charset="0"/>
                <a:cs typeface="Times New Roman" pitchFamily="18" charset="0"/>
              </a:rPr>
              <a:t>СПоК</a:t>
            </a:r>
            <a:r>
              <a:rPr lang="ru-RU" sz="11200" dirty="0" smtClean="0">
                <a:latin typeface="Times New Roman" pitchFamily="18" charset="0"/>
                <a:cs typeface="Times New Roman" pitchFamily="18" charset="0"/>
              </a:rPr>
              <a:t> другому члену данного кооператива или другому лицу - с даты решения правления кооператива о такой передаче;</a:t>
            </a:r>
          </a:p>
          <a:p>
            <a:pPr fontAlgn="base"/>
            <a:r>
              <a:rPr lang="ru-RU" sz="11200" dirty="0" smtClean="0">
                <a:latin typeface="Times New Roman" pitchFamily="18" charset="0"/>
                <a:cs typeface="Times New Roman" pitchFamily="18" charset="0"/>
              </a:rPr>
              <a:t>исключения из членов кооператива - с момента получения уведомления в письменной форме об исключении из членов кооператива.</a:t>
            </a:r>
          </a:p>
          <a:p>
            <a:pPr fontAlgn="base"/>
            <a:r>
              <a:rPr lang="ru-RU" sz="11200" dirty="0" smtClean="0">
                <a:latin typeface="Times New Roman" pitchFamily="18" charset="0"/>
                <a:cs typeface="Times New Roman" pitchFamily="18" charset="0"/>
              </a:rPr>
              <a:t>Передача пая гражданину, не являющемуся членом потребительского кооператива, допускается только с согласия членов потребительского кооператива. В этом случае члены потребительского кооператива пользуются преимущественным правом покупки такого пая.</a:t>
            </a:r>
          </a:p>
          <a:p>
            <a:pPr marL="0" indent="0" fontAlgn="base">
              <a:buNone/>
            </a:pPr>
            <a:endParaRPr lang="ru-RU" sz="11200" dirty="0" smtClean="0">
              <a:latin typeface="Times New Roman" pitchFamily="18" charset="0"/>
              <a:cs typeface="Times New Roman" pitchFamily="18" charset="0"/>
            </a:endParaRPr>
          </a:p>
          <a:p>
            <a:endParaRPr lang="ru-RU" sz="9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413" y="0"/>
            <a:ext cx="10557387" cy="516194"/>
          </a:xfrm>
        </p:spPr>
        <p:txBody>
          <a:bodyPr>
            <a:normAutofit fontScale="90000"/>
          </a:bodyPr>
          <a:lstStyle/>
          <a:p>
            <a:pPr algn="ctr"/>
            <a:r>
              <a:rPr lang="ru-RU" sz="2400" b="1" dirty="0" smtClean="0">
                <a:solidFill>
                  <a:srgbClr val="FF0000"/>
                </a:solidFill>
                <a:latin typeface="Times New Roman" pitchFamily="18" charset="0"/>
                <a:cs typeface="Times New Roman" pitchFamily="18" charset="0"/>
              </a:rPr>
              <a:t>Исключение из членства в сельскохозяйственном потребительском кооперативе</a:t>
            </a:r>
            <a:endParaRPr lang="ru-RU" sz="24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19215" y="383458"/>
            <a:ext cx="11911781" cy="6268065"/>
          </a:xfrm>
        </p:spPr>
        <p:txBody>
          <a:bodyPr>
            <a:noAutofit/>
          </a:bodyPr>
          <a:lstStyle/>
          <a:p>
            <a:pPr fontAlgn="base"/>
            <a:r>
              <a:rPr lang="ru-RU" sz="3600" dirty="0" smtClean="0">
                <a:latin typeface="Times New Roman" pitchFamily="18" charset="0"/>
                <a:cs typeface="Times New Roman" pitchFamily="18" charset="0"/>
              </a:rPr>
              <a:t>не выполняет обязанностей, предусмотренных уставом кооператива, несмотря на предупреждение в письменной форме;</a:t>
            </a:r>
          </a:p>
          <a:p>
            <a:pPr fontAlgn="base"/>
            <a:r>
              <a:rPr lang="ru-RU" sz="3600" dirty="0" smtClean="0">
                <a:latin typeface="Times New Roman" pitchFamily="18" charset="0"/>
                <a:cs typeface="Times New Roman" pitchFamily="18" charset="0"/>
              </a:rPr>
              <a:t>представляет недостоверные данные бухгалтерской отчетности или недостоверные сведения о своем имущественном состоянии, если такие требования предусмотрены уставом кооператива;</a:t>
            </a:r>
          </a:p>
          <a:p>
            <a:pPr fontAlgn="base"/>
            <a:r>
              <a:rPr lang="ru-RU" sz="3600" dirty="0" smtClean="0">
                <a:latin typeface="Times New Roman" pitchFamily="18" charset="0"/>
                <a:cs typeface="Times New Roman" pitchFamily="18" charset="0"/>
              </a:rPr>
              <a:t>кооперативу причинен ущерб невыполнением членом кооператива обязанностей, предусмотренных уставом кооператива, либо кооперативу предъявлены исковые требования в результате невыполнения чле­ном кооператива своего обязательства;</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58645" y="368710"/>
            <a:ext cx="10559187" cy="597460"/>
          </a:xfrm>
          <a:prstGeom prst="rect">
            <a:avLst/>
          </a:prstGeom>
        </p:spPr>
      </p:pic>
      <p:sp>
        <p:nvSpPr>
          <p:cNvPr id="3" name="Объект 2"/>
          <p:cNvSpPr>
            <a:spLocks noGrp="1"/>
          </p:cNvSpPr>
          <p:nvPr>
            <p:ph idx="1"/>
          </p:nvPr>
        </p:nvSpPr>
        <p:spPr>
          <a:xfrm>
            <a:off x="852948" y="1147199"/>
            <a:ext cx="10515600" cy="4351338"/>
          </a:xfrm>
        </p:spPr>
        <p:txBody>
          <a:bodyPr>
            <a:normAutofit/>
          </a:bodyPr>
          <a:lstStyle/>
          <a:p>
            <a:pPr lvl="0" fontAlgn="base"/>
            <a:r>
              <a:rPr lang="ru-RU" sz="4000" dirty="0">
                <a:solidFill>
                  <a:prstClr val="black"/>
                </a:solidFill>
                <a:latin typeface="Times New Roman" pitchFamily="18" charset="0"/>
                <a:cs typeface="Times New Roman" pitchFamily="18" charset="0"/>
              </a:rPr>
              <a:t>не имел права на вступление в кооператив или утратил право быть членом кооператива;</a:t>
            </a:r>
          </a:p>
          <a:p>
            <a:pPr lvl="0" fontAlgn="base"/>
            <a:r>
              <a:rPr lang="ru-RU" sz="4000" dirty="0">
                <a:solidFill>
                  <a:prstClr val="black"/>
                </a:solidFill>
                <a:latin typeface="Times New Roman" pitchFamily="18" charset="0"/>
                <a:cs typeface="Times New Roman" pitchFamily="18" charset="0"/>
              </a:rPr>
              <a:t>является учредителем или участником организации, конкурирующей с кооперативом, членом которого он состоит;</a:t>
            </a:r>
          </a:p>
          <a:p>
            <a:pPr lvl="0" fontAlgn="base"/>
            <a:r>
              <a:rPr lang="ru-RU" sz="4000" dirty="0">
                <a:solidFill>
                  <a:prstClr val="black"/>
                </a:solidFill>
                <a:latin typeface="Times New Roman" pitchFamily="18" charset="0"/>
                <a:cs typeface="Times New Roman" pitchFamily="18" charset="0"/>
              </a:rPr>
              <a:t>не участвует в деятельности потребительского кооператива в течение 1 года.</a:t>
            </a:r>
          </a:p>
          <a:p>
            <a:pPr marL="0" indent="0">
              <a:buNone/>
            </a:pPr>
            <a:endParaRPr lang="ru-RU" sz="4000" dirty="0"/>
          </a:p>
        </p:txBody>
      </p:sp>
    </p:spTree>
    <p:extLst>
      <p:ext uri="{BB962C8B-B14F-4D97-AF65-F5344CB8AC3E}">
        <p14:creationId xmlns:p14="http://schemas.microsoft.com/office/powerpoint/2010/main" val="1891915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49275"/>
          </a:xfrm>
        </p:spPr>
        <p:txBody>
          <a:bodyPr>
            <a:normAutofit/>
          </a:bodyPr>
          <a:lstStyle/>
          <a:p>
            <a:pPr algn="ctr"/>
            <a:r>
              <a:rPr lang="ru-RU" sz="2000" b="1" dirty="0" smtClean="0">
                <a:latin typeface="Times New Roman" pitchFamily="18" charset="0"/>
                <a:cs typeface="Times New Roman" pitchFamily="18" charset="0"/>
              </a:rPr>
              <a:t>Вопрос об исключении из членов кооператива определяется его уставом</a:t>
            </a:r>
            <a:endParaRPr lang="ru-RU" sz="2000" b="1" dirty="0">
              <a:latin typeface="Times New Roman" pitchFamily="18" charset="0"/>
              <a:cs typeface="Times New Roman" pitchFamily="18" charset="0"/>
            </a:endParaRPr>
          </a:p>
        </p:txBody>
      </p:sp>
      <p:sp>
        <p:nvSpPr>
          <p:cNvPr id="3" name="Содержимое 2"/>
          <p:cNvSpPr>
            <a:spLocks noGrp="1"/>
          </p:cNvSpPr>
          <p:nvPr>
            <p:ph idx="1"/>
          </p:nvPr>
        </p:nvSpPr>
        <p:spPr>
          <a:xfrm>
            <a:off x="838200" y="914400"/>
            <a:ext cx="10515600" cy="5751095"/>
          </a:xfrm>
        </p:spPr>
        <p:txBody>
          <a:bodyPr>
            <a:noAutofit/>
          </a:bodyPr>
          <a:lstStyle/>
          <a:p>
            <a:pPr marL="0" indent="0" fontAlgn="base">
              <a:buNone/>
            </a:pPr>
            <a:r>
              <a:rPr lang="ru-RU" sz="2200" dirty="0" smtClean="0">
                <a:latin typeface="Times New Roman" pitchFamily="18" charset="0"/>
                <a:cs typeface="Times New Roman" pitchFamily="18" charset="0"/>
              </a:rPr>
              <a:t>Члены правления кооператива или члены наблюдательного совета кооператива могут быть исключены из членов кооператива только по решению общего собрания членов кооператива.</a:t>
            </a:r>
          </a:p>
          <a:p>
            <a:pPr fontAlgn="base"/>
            <a:r>
              <a:rPr lang="ru-RU" sz="2200" dirty="0" smtClean="0">
                <a:latin typeface="Times New Roman" pitchFamily="18" charset="0"/>
                <a:cs typeface="Times New Roman" pitchFamily="18" charset="0"/>
              </a:rPr>
              <a:t>Член кооператива должен быть извещен правлением о причинах его исключения и приглашен на общее собрание, где ему предоставляется право высказать свое мнение.</a:t>
            </a:r>
          </a:p>
          <a:p>
            <a:pPr fontAlgn="base"/>
            <a:r>
              <a:rPr lang="ru-RU" sz="2200" dirty="0" smtClean="0">
                <a:latin typeface="Times New Roman" pitchFamily="18" charset="0"/>
                <a:cs typeface="Times New Roman" pitchFamily="18" charset="0"/>
              </a:rPr>
              <a:t>Решение об исключении из членов кооператива должно быть сообщено правлением в 14-дневный срок в письменной форме.</a:t>
            </a:r>
          </a:p>
          <a:p>
            <a:pPr fontAlgn="base"/>
            <a:r>
              <a:rPr lang="ru-RU" sz="2200" dirty="0" smtClean="0">
                <a:latin typeface="Times New Roman" pitchFamily="18" charset="0"/>
                <a:cs typeface="Times New Roman" pitchFamily="18" charset="0"/>
              </a:rPr>
              <a:t>Лицо, исключенное из членов кооператива, вправе обжаловать решение правления и наблюдательного совета очередному общему собранию кооператива или в суд.</a:t>
            </a:r>
          </a:p>
          <a:p>
            <a:pPr fontAlgn="base"/>
            <a:r>
              <a:rPr lang="ru-RU" sz="2200" dirty="0" smtClean="0">
                <a:latin typeface="Times New Roman" pitchFamily="18" charset="0"/>
                <a:cs typeface="Times New Roman" pitchFamily="18" charset="0"/>
              </a:rPr>
              <a:t>Исключенный из членов кооператива имеет право на получение пая в порядке, определенном ст.18 Федерального закона «О сельскохозяйственной кооперации» в ред. от 01.01.2001 г. .</a:t>
            </a:r>
          </a:p>
          <a:p>
            <a:pPr fontAlgn="base"/>
            <a:r>
              <a:rPr lang="ru-RU" sz="2200" dirty="0" smtClean="0">
                <a:latin typeface="Times New Roman" pitchFamily="18" charset="0"/>
                <a:cs typeface="Times New Roman" pitchFamily="18" charset="0"/>
              </a:rPr>
              <a:t>Ассоциированный член кооператива в случае нарушения им условий заключаемого с кооперативом договора или осуществления им действий, причиняющих кооперативу убытки, может быть исключен из ассоциированных членов кооператива в порядке, определенном для членов кооператива.</a:t>
            </a:r>
          </a:p>
          <a:p>
            <a:endParaRPr lang="ru-RU" sz="2200" dirty="0" smtClean="0">
              <a:latin typeface="Times New Roman" pitchFamily="18" charset="0"/>
              <a:cs typeface="Times New Roman" pitchFamily="18" charset="0"/>
            </a:endParaRPr>
          </a:p>
          <a:p>
            <a:endParaRPr lang="ru-RU" sz="2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958646" y="1294683"/>
            <a:ext cx="10515600" cy="4351338"/>
          </a:xfrm>
        </p:spPr>
        <p:txBody>
          <a:bodyPr>
            <a:normAutofit/>
          </a:bodyPr>
          <a:lstStyle/>
          <a:p>
            <a:pPr algn="ctr">
              <a:buNone/>
            </a:pPr>
            <a:r>
              <a:rPr lang="ru-RU" sz="4400" b="1" i="1" dirty="0" smtClean="0">
                <a:latin typeface="Times New Roman" pitchFamily="18" charset="0"/>
                <a:cs typeface="Times New Roman" pitchFamily="18" charset="0"/>
              </a:rPr>
              <a:t>БЛАГОДАРЮ ЗА ВНИМАНИЕ!</a:t>
            </a:r>
            <a:endParaRPr lang="ru-RU" sz="4400" b="1" i="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634182"/>
          </a:xfrm>
        </p:spPr>
        <p:txBody>
          <a:bodyPr>
            <a:normAutofit/>
          </a:bodyPr>
          <a:lstStyle/>
          <a:p>
            <a:pPr algn="ctr"/>
            <a:r>
              <a:rPr lang="ru-RU" sz="2800" b="1" i="1" dirty="0">
                <a:latin typeface="Times New Roman" panose="02020603050405020304" pitchFamily="18" charset="0"/>
                <a:cs typeface="Times New Roman" panose="02020603050405020304" pitchFamily="18" charset="0"/>
              </a:rPr>
              <a:t>Информационно-консультационная работа среди населения</a:t>
            </a:r>
            <a:endParaRPr lang="ru-RU" sz="28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509723375"/>
              </p:ext>
            </p:extLst>
          </p:nvPr>
        </p:nvGraphicFramePr>
        <p:xfrm>
          <a:off x="0" y="634182"/>
          <a:ext cx="12192000" cy="6223817"/>
        </p:xfrm>
        <a:graphic>
          <a:graphicData uri="http://schemas.openxmlformats.org/drawingml/2006/table">
            <a:tbl>
              <a:tblPr firstRow="1" bandRow="1">
                <a:tableStyleId>{5C22544A-7EE6-4342-B048-85BDC9FD1C3A}</a:tableStyleId>
              </a:tblPr>
              <a:tblGrid>
                <a:gridCol w="9654857">
                  <a:extLst>
                    <a:ext uri="{9D8B030D-6E8A-4147-A177-3AD203B41FA5}">
                      <a16:colId xmlns:a16="http://schemas.microsoft.com/office/drawing/2014/main" val="2658867818"/>
                    </a:ext>
                  </a:extLst>
                </a:gridCol>
                <a:gridCol w="2537143">
                  <a:extLst>
                    <a:ext uri="{9D8B030D-6E8A-4147-A177-3AD203B41FA5}">
                      <a16:colId xmlns:a16="http://schemas.microsoft.com/office/drawing/2014/main" val="3457082814"/>
                    </a:ext>
                  </a:extLst>
                </a:gridCol>
              </a:tblGrid>
              <a:tr h="604434">
                <a:tc>
                  <a:txBody>
                    <a:bodyPr/>
                    <a:lstStyle/>
                    <a:p>
                      <a:r>
                        <a:rPr lang="ru-RU" sz="2400" dirty="0" smtClean="0"/>
                        <a:t>Сущность</a:t>
                      </a:r>
                      <a:r>
                        <a:rPr lang="ru-RU" sz="2400" baseline="0" dirty="0" smtClean="0"/>
                        <a:t> и</a:t>
                      </a:r>
                      <a:r>
                        <a:rPr lang="ru-RU" sz="2400" dirty="0" smtClean="0"/>
                        <a:t>нформационной</a:t>
                      </a:r>
                      <a:r>
                        <a:rPr lang="ru-RU" sz="2400" baseline="0" dirty="0" smtClean="0"/>
                        <a:t> деятельности </a:t>
                      </a:r>
                      <a:endParaRPr lang="ru-RU" sz="2400" dirty="0"/>
                    </a:p>
                  </a:txBody>
                  <a:tcPr/>
                </a:tc>
                <a:tc>
                  <a:txBody>
                    <a:bodyPr/>
                    <a:lstStyle/>
                    <a:p>
                      <a:r>
                        <a:rPr lang="ru-RU" sz="2400" dirty="0" smtClean="0"/>
                        <a:t>Периодичность</a:t>
                      </a:r>
                      <a:endParaRPr lang="ru-RU" sz="2400" dirty="0"/>
                    </a:p>
                  </a:txBody>
                  <a:tcPr/>
                </a:tc>
                <a:extLst>
                  <a:ext uri="{0D108BD9-81ED-4DB2-BD59-A6C34878D82A}">
                    <a16:rowId xmlns:a16="http://schemas.microsoft.com/office/drawing/2014/main" val="3065899520"/>
                  </a:ext>
                </a:extLst>
              </a:tr>
              <a:tr h="4282992">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ru-RU" sz="24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2400" b="1" kern="1200" dirty="0" smtClean="0">
                          <a:solidFill>
                            <a:schemeClr val="tx1"/>
                          </a:solidFill>
                          <a:effectLst/>
                          <a:latin typeface="Times New Roman" panose="02020603050405020304" pitchFamily="18" charset="0"/>
                          <a:ea typeface="+mn-ea"/>
                          <a:cs typeface="Times New Roman" panose="02020603050405020304" pitchFamily="18" charset="0"/>
                        </a:rPr>
                        <a:t>знакомить с историей и современным развитием отечественных и зарубежных сельскохозяйственных потребительских кооперативов (</a:t>
                      </a:r>
                      <a:r>
                        <a:rPr lang="ru-RU" sz="2400" b="1" kern="1200" dirty="0" err="1" smtClean="0">
                          <a:solidFill>
                            <a:schemeClr val="tx1"/>
                          </a:solidFill>
                          <a:effectLst/>
                          <a:latin typeface="Times New Roman" panose="02020603050405020304" pitchFamily="18" charset="0"/>
                          <a:ea typeface="+mn-ea"/>
                          <a:cs typeface="Times New Roman" panose="02020603050405020304" pitchFamily="18" charset="0"/>
                        </a:rPr>
                        <a:t>СПоК</a:t>
                      </a:r>
                      <a:r>
                        <a:rPr lang="ru-RU" sz="2400" b="1" kern="1200" dirty="0" smtClean="0">
                          <a:solidFill>
                            <a:schemeClr val="tx1"/>
                          </a:solidFill>
                          <a:effectLst/>
                          <a:latin typeface="Times New Roman" panose="02020603050405020304" pitchFamily="18" charset="0"/>
                          <a:ea typeface="+mn-ea"/>
                          <a:cs typeface="Times New Roman" panose="02020603050405020304" pitchFamily="18" charset="0"/>
                        </a:rPr>
                        <a:t>);</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2400" b="1" kern="1200" dirty="0" smtClean="0">
                          <a:solidFill>
                            <a:schemeClr val="tx1"/>
                          </a:solidFill>
                          <a:effectLst/>
                          <a:latin typeface="Times New Roman" panose="02020603050405020304" pitchFamily="18" charset="0"/>
                          <a:ea typeface="+mn-ea"/>
                          <a:cs typeface="Times New Roman" panose="02020603050405020304" pitchFamily="18" charset="0"/>
                        </a:rPr>
                        <a:t>пропагандировать кооперативные идеи, основанные на международных принципах кооперации, доводить их до населения, в том числе через средства массовой информации;</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2400" b="1" kern="1200" dirty="0" smtClean="0">
                          <a:solidFill>
                            <a:schemeClr val="tx1"/>
                          </a:solidFill>
                          <a:effectLst/>
                          <a:latin typeface="Times New Roman" panose="02020603050405020304" pitchFamily="18" charset="0"/>
                          <a:ea typeface="+mn-ea"/>
                          <a:cs typeface="Times New Roman" panose="02020603050405020304" pitchFamily="18" charset="0"/>
                        </a:rPr>
                        <a:t>предоставлять информацию о преимуществах и деятельности </a:t>
                      </a:r>
                      <a:r>
                        <a:rPr lang="ru-RU" sz="2400" b="1" kern="1200" dirty="0" err="1" smtClean="0">
                          <a:solidFill>
                            <a:schemeClr val="tx1"/>
                          </a:solidFill>
                          <a:effectLst/>
                          <a:latin typeface="Times New Roman" panose="02020603050405020304" pitchFamily="18" charset="0"/>
                          <a:ea typeface="+mn-ea"/>
                          <a:cs typeface="Times New Roman" panose="02020603050405020304" pitchFamily="18" charset="0"/>
                        </a:rPr>
                        <a:t>СПоКов</a:t>
                      </a:r>
                      <a:r>
                        <a:rPr lang="ru-RU" sz="2400" b="1" kern="1200" dirty="0" smtClean="0">
                          <a:solidFill>
                            <a:schemeClr val="tx1"/>
                          </a:solidFill>
                          <a:effectLst/>
                          <a:latin typeface="Times New Roman" panose="02020603050405020304" pitchFamily="18" charset="0"/>
                          <a:ea typeface="+mn-ea"/>
                          <a:cs typeface="Times New Roman" panose="02020603050405020304" pitchFamily="18" charset="0"/>
                        </a:rPr>
                        <a:t>;</a:t>
                      </a:r>
                    </a:p>
                    <a:p>
                      <a:pPr marL="285750" indent="-285750" algn="just">
                        <a:buFont typeface="Wingdings" panose="05000000000000000000" pitchFamily="2" charset="2"/>
                        <a:buChar char="Ø"/>
                      </a:pPr>
                      <a:r>
                        <a:rPr lang="ru-RU" sz="2400" b="1" kern="1200" dirty="0" smtClean="0">
                          <a:solidFill>
                            <a:schemeClr val="tx1"/>
                          </a:solidFill>
                          <a:effectLst/>
                          <a:latin typeface="Times New Roman" panose="02020603050405020304" pitchFamily="18" charset="0"/>
                          <a:ea typeface="+mn-ea"/>
                          <a:cs typeface="Times New Roman" panose="02020603050405020304" pitchFamily="18" charset="0"/>
                        </a:rPr>
                        <a:t>организовывать публикацию в периодических изданиях, пользующихся наибольшей популярностью на селе;</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b="1" kern="1200" dirty="0" smtClean="0">
                          <a:solidFill>
                            <a:schemeClr val="tx1"/>
                          </a:solidFill>
                          <a:effectLst/>
                          <a:latin typeface="Times New Roman" panose="02020603050405020304" pitchFamily="18" charset="0"/>
                          <a:ea typeface="+mn-ea"/>
                          <a:cs typeface="Times New Roman" panose="02020603050405020304" pitchFamily="18" charset="0"/>
                        </a:rPr>
                        <a:t>не реже, чем один</a:t>
                      </a:r>
                      <a:r>
                        <a:rPr lang="ru-RU" sz="24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ru-RU" sz="2400" b="1" kern="1200" dirty="0" smtClean="0">
                          <a:solidFill>
                            <a:schemeClr val="tx1"/>
                          </a:solidFill>
                          <a:effectLst/>
                          <a:latin typeface="Times New Roman" panose="02020603050405020304" pitchFamily="18" charset="0"/>
                          <a:ea typeface="+mn-ea"/>
                          <a:cs typeface="Times New Roman" panose="02020603050405020304" pitchFamily="18" charset="0"/>
                        </a:rPr>
                        <a:t>раз в 2 недели</a:t>
                      </a:r>
                      <a:endParaRPr lang="ru-RU" sz="2400"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09788331"/>
                  </a:ext>
                </a:extLst>
              </a:tr>
              <a:tr h="1336391">
                <a:tc>
                  <a: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ru-RU" sz="2400" b="1" kern="1200" dirty="0" smtClean="0">
                          <a:solidFill>
                            <a:schemeClr val="dk1"/>
                          </a:solidFill>
                          <a:effectLst/>
                          <a:latin typeface="Times New Roman" panose="02020603050405020304" pitchFamily="18" charset="0"/>
                          <a:ea typeface="+mn-ea"/>
                          <a:cs typeface="Times New Roman" panose="02020603050405020304" pitchFamily="18" charset="0"/>
                        </a:rPr>
                        <a:t>систематически организовывать выступления специалистов, ученых и практиков на радио, по телевидению, через</a:t>
                      </a:r>
                      <a:r>
                        <a:rPr lang="ru-RU" sz="2400" b="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400" b="1" kern="1200" baseline="0" dirty="0" err="1" smtClean="0">
                          <a:solidFill>
                            <a:schemeClr val="dk1"/>
                          </a:solidFill>
                          <a:effectLst/>
                          <a:latin typeface="Times New Roman" panose="02020603050405020304" pitchFamily="18" charset="0"/>
                          <a:ea typeface="+mn-ea"/>
                          <a:cs typeface="Times New Roman" panose="02020603050405020304" pitchFamily="18" charset="0"/>
                        </a:rPr>
                        <a:t>интернет-ресурсы</a:t>
                      </a:r>
                      <a:r>
                        <a:rPr lang="ru-RU" sz="2400" b="1" dirty="0" smtClean="0">
                          <a:solidFill>
                            <a:srgbClr val="333333"/>
                          </a:solidFill>
                          <a:latin typeface="Times New Roman" panose="02020603050405020304" pitchFamily="18" charset="0"/>
                          <a:cs typeface="Times New Roman" panose="02020603050405020304" pitchFamily="18" charset="0"/>
                        </a:rPr>
                        <a:t> («веб-ресурс, </a:t>
                      </a:r>
                      <a:r>
                        <a:rPr lang="ru-RU" sz="2400" b="1" u="sng" dirty="0" smtClean="0">
                          <a:solidFill>
                            <a:srgbClr val="333333"/>
                          </a:solidFill>
                          <a:latin typeface="Times New Roman" panose="02020603050405020304" pitchFamily="18" charset="0"/>
                          <a:cs typeface="Times New Roman" panose="02020603050405020304" pitchFamily="18" charset="0"/>
                          <a:hlinkClick r:id="rId2"/>
                        </a:rPr>
                        <a:t>веб-сайт</a:t>
                      </a:r>
                      <a:r>
                        <a:rPr lang="ru-RU" sz="2400" b="1" dirty="0" smtClean="0">
                          <a:solidFill>
                            <a:srgbClr val="333333"/>
                          </a:solidFill>
                          <a:latin typeface="Times New Roman" panose="02020603050405020304" pitchFamily="18" charset="0"/>
                          <a:cs typeface="Times New Roman" panose="02020603050405020304" pitchFamily="18" charset="0"/>
                        </a:rPr>
                        <a:t>, веб-сервис, сайт») </a:t>
                      </a:r>
                      <a:endParaRPr lang="ru-RU" sz="2400" b="1" dirty="0" smtClean="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kern="1200" dirty="0" smtClean="0">
                          <a:solidFill>
                            <a:schemeClr val="dk1"/>
                          </a:solidFill>
                          <a:effectLst/>
                          <a:latin typeface="Times New Roman" panose="02020603050405020304" pitchFamily="18" charset="0"/>
                          <a:ea typeface="+mn-ea"/>
                          <a:cs typeface="Times New Roman" panose="02020603050405020304" pitchFamily="18" charset="0"/>
                        </a:rPr>
                        <a:t>не реже 1 раза в месяц </a:t>
                      </a:r>
                      <a:endParaRPr lang="ru-RU" sz="2400" dirty="0" smtClean="0"/>
                    </a:p>
                  </a:txBody>
                  <a:tcPr/>
                </a:tc>
                <a:extLst>
                  <a:ext uri="{0D108BD9-81ED-4DB2-BD59-A6C34878D82A}">
                    <a16:rowId xmlns:a16="http://schemas.microsoft.com/office/drawing/2014/main" val="1551280579"/>
                  </a:ext>
                </a:extLst>
              </a:tr>
            </a:tbl>
          </a:graphicData>
        </a:graphic>
      </p:graphicFrame>
    </p:spTree>
    <p:extLst>
      <p:ext uri="{BB962C8B-B14F-4D97-AF65-F5344CB8AC3E}">
        <p14:creationId xmlns:p14="http://schemas.microsoft.com/office/powerpoint/2010/main" val="1198250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91729"/>
            <a:ext cx="10515600" cy="1047136"/>
          </a:xfrm>
        </p:spPr>
        <p:txBody>
          <a:bodyPr>
            <a:noAutofit/>
          </a:bodyPr>
          <a:lstStyle/>
          <a:p>
            <a:pPr algn="ctr"/>
            <a:r>
              <a:rPr lang="ru-RU" sz="2400" b="1" dirty="0" smtClean="0">
                <a:latin typeface="Times New Roman" panose="02020603050405020304" pitchFamily="18" charset="0"/>
                <a:cs typeface="Times New Roman" panose="02020603050405020304" pitchFamily="18" charset="0"/>
              </a:rPr>
              <a:t>Формы информационно-консультационной работы с населением на основе </a:t>
            </a:r>
            <a:r>
              <a:rPr lang="ru-RU" sz="2400" b="1" dirty="0" err="1" smtClean="0">
                <a:latin typeface="Times New Roman" panose="02020603050405020304" pitchFamily="18" charset="0"/>
                <a:cs typeface="Times New Roman" panose="02020603050405020304" pitchFamily="18" charset="0"/>
              </a:rPr>
              <a:t>интернет-ресурсов</a:t>
            </a:r>
            <a:r>
              <a:rPr lang="ru-RU" sz="2400" b="1" dirty="0" smtClean="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23900" y="1061884"/>
            <a:ext cx="10515600" cy="5686579"/>
          </a:xfrm>
        </p:spPr>
        <p:txBody>
          <a:bodyPr>
            <a:normAutofit/>
          </a:bodyPr>
          <a:lstStyle/>
          <a:p>
            <a:pPr algn="ctr"/>
            <a:endParaRPr lang="ru-RU" sz="4800" b="1" dirty="0" smtClean="0">
              <a:latin typeface="Times New Roman" panose="02020603050405020304" pitchFamily="18" charset="0"/>
              <a:cs typeface="Times New Roman" panose="02020603050405020304" pitchFamily="18" charset="0"/>
            </a:endParaRPr>
          </a:p>
          <a:p>
            <a:pPr algn="ctr"/>
            <a:r>
              <a:rPr lang="ru-RU" sz="4800" b="1" dirty="0" smtClean="0">
                <a:latin typeface="Times New Roman" panose="02020603050405020304" pitchFamily="18" charset="0"/>
                <a:cs typeface="Times New Roman" panose="02020603050405020304" pitchFamily="18" charset="0"/>
              </a:rPr>
              <a:t>Видеоконференция</a:t>
            </a:r>
          </a:p>
          <a:p>
            <a:pPr algn="ctr"/>
            <a:r>
              <a:rPr lang="ru-RU" sz="4800" b="1" dirty="0" smtClean="0">
                <a:latin typeface="Times New Roman" panose="02020603050405020304" pitchFamily="18" charset="0"/>
                <a:cs typeface="Times New Roman" panose="02020603050405020304" pitchFamily="18" charset="0"/>
              </a:rPr>
              <a:t>Онлайн режим</a:t>
            </a:r>
          </a:p>
          <a:p>
            <a:pPr algn="ctr"/>
            <a:r>
              <a:rPr lang="ru-RU" sz="4800" b="1" dirty="0" smtClean="0">
                <a:latin typeface="Times New Roman" panose="02020603050405020304" pitchFamily="18" charset="0"/>
                <a:cs typeface="Times New Roman" panose="02020603050405020304" pitchFamily="18" charset="0"/>
              </a:rPr>
              <a:t>Онлайн </a:t>
            </a:r>
            <a:r>
              <a:rPr lang="ru-RU" sz="4800" b="1" dirty="0">
                <a:latin typeface="Times New Roman" panose="02020603050405020304" pitchFamily="18" charset="0"/>
                <a:cs typeface="Times New Roman" panose="02020603050405020304" pitchFamily="18" charset="0"/>
              </a:rPr>
              <a:t>сообщения </a:t>
            </a:r>
            <a:endParaRPr lang="ru-RU" sz="4800" b="1" dirty="0" smtClean="0">
              <a:latin typeface="Times New Roman" panose="02020603050405020304" pitchFamily="18" charset="0"/>
              <a:cs typeface="Times New Roman" panose="02020603050405020304" pitchFamily="18" charset="0"/>
            </a:endParaRPr>
          </a:p>
          <a:p>
            <a:pPr algn="ctr"/>
            <a:r>
              <a:rPr lang="ru-RU" sz="4800" b="1" dirty="0" smtClean="0">
                <a:latin typeface="Times New Roman" panose="02020603050405020304" pitchFamily="18" charset="0"/>
                <a:cs typeface="Times New Roman" panose="02020603050405020304" pitchFamily="18" charset="0"/>
              </a:rPr>
              <a:t>Социальная сеть</a:t>
            </a:r>
          </a:p>
          <a:p>
            <a:pPr algn="ctr"/>
            <a:r>
              <a:rPr lang="ru-RU" sz="4800" b="1" dirty="0" smtClean="0">
                <a:latin typeface="Times New Roman" panose="02020603050405020304" pitchFamily="18" charset="0"/>
                <a:cs typeface="Times New Roman" panose="02020603050405020304" pitchFamily="18" charset="0"/>
              </a:rPr>
              <a:t>Мобильное приложение</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77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fontAlgn="base"/>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hlinkClick r:id="rId2"/>
              </a:rPr>
              <a:t>Проектный комитет направления стратегического развития </a:t>
            </a:r>
            <a:br>
              <a:rPr lang="ru-RU" sz="2700" b="1" dirty="0" smtClean="0">
                <a:latin typeface="Times New Roman" pitchFamily="18" charset="0"/>
                <a:cs typeface="Times New Roman" pitchFamily="18" charset="0"/>
                <a:hlinkClick r:id="rId2"/>
              </a:rPr>
            </a:br>
            <a:r>
              <a:rPr lang="ru-RU" sz="2700" b="1" dirty="0" smtClean="0">
                <a:latin typeface="Times New Roman" pitchFamily="18" charset="0"/>
                <a:cs typeface="Times New Roman" pitchFamily="18" charset="0"/>
                <a:hlinkClick r:id="rId2"/>
              </a:rPr>
              <a:t>«Малый бизнес и поддержка индивидуальной предпринимательской инициативы»</a:t>
            </a: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Объект 2"/>
          <p:cNvSpPr>
            <a:spLocks noGrp="1"/>
          </p:cNvSpPr>
          <p:nvPr>
            <p:ph idx="1"/>
          </p:nvPr>
        </p:nvSpPr>
        <p:spPr>
          <a:xfrm>
            <a:off x="103239" y="1504334"/>
            <a:ext cx="12088761" cy="5515897"/>
          </a:xfrm>
        </p:spPr>
        <p:txBody>
          <a:bodyPr>
            <a:normAutofit fontScale="40000" lnSpcReduction="20000"/>
          </a:bodyPr>
          <a:lstStyle/>
          <a:p>
            <a:pPr algn="ctr" fontAlgn="base">
              <a:buNone/>
            </a:pPr>
            <a:r>
              <a:rPr lang="ru-RU" sz="5600" b="1" dirty="0" smtClean="0">
                <a:latin typeface="Times New Roman" pitchFamily="18" charset="0"/>
                <a:cs typeface="Times New Roman" pitchFamily="18" charset="0"/>
              </a:rPr>
              <a:t> </a:t>
            </a:r>
            <a:r>
              <a:rPr lang="ru-RU" sz="8000" b="1" dirty="0" smtClean="0">
                <a:latin typeface="Times New Roman" pitchFamily="18" charset="0"/>
                <a:cs typeface="Times New Roman" pitchFamily="18" charset="0"/>
              </a:rPr>
              <a:t>Задачи Программы развития сельскохозяйственной кооперации :</a:t>
            </a:r>
          </a:p>
          <a:p>
            <a:pPr fontAlgn="base"/>
            <a:r>
              <a:rPr lang="ru-RU" sz="8600" dirty="0" smtClean="0">
                <a:latin typeface="Times New Roman" pitchFamily="18" charset="0"/>
                <a:cs typeface="Times New Roman" pitchFamily="18" charset="0"/>
              </a:rPr>
              <a:t>создание благоприятных нормативно-правовых, социально-экономических условий для организации и развития сельской кооперации на региональном и муниципальном уровнях;</a:t>
            </a:r>
          </a:p>
          <a:p>
            <a:pPr fontAlgn="base"/>
            <a:r>
              <a:rPr lang="ru-RU" sz="8600" b="1" dirty="0" smtClean="0">
                <a:solidFill>
                  <a:srgbClr val="FF0000"/>
                </a:solidFill>
                <a:latin typeface="Times New Roman" pitchFamily="18" charset="0"/>
                <a:cs typeface="Times New Roman" pitchFamily="18" charset="0"/>
              </a:rPr>
              <a:t>создание институтов развития сельскохозяйственной кооперации: центров компетенций, фондов развития кооперации, информационно-консультационных центров, учебно-инновационных центров и др.;</a:t>
            </a:r>
          </a:p>
          <a:p>
            <a:pPr fontAlgn="base"/>
            <a:r>
              <a:rPr lang="ru-RU" sz="8600" dirty="0" smtClean="0">
                <a:latin typeface="Times New Roman" pitchFamily="18" charset="0"/>
                <a:cs typeface="Times New Roman" pitchFamily="18" charset="0"/>
              </a:rPr>
              <a:t>обучение, подготовка и переподготовка кадров для сельскохозяйственной кооперации на всех уровнях образования.</a:t>
            </a:r>
          </a:p>
        </p:txBody>
      </p:sp>
    </p:spTree>
    <p:extLst>
      <p:ext uri="{BB962C8B-B14F-4D97-AF65-F5344CB8AC3E}">
        <p14:creationId xmlns:p14="http://schemas.microsoft.com/office/powerpoint/2010/main" val="2913354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
            </a:r>
            <a:br>
              <a:rPr lang="ru-RU" b="1" dirty="0" smtClean="0"/>
            </a:br>
            <a:r>
              <a:rPr lang="ru-RU" b="1" dirty="0" smtClean="0"/>
              <a:t>Деятельность Министерства </a:t>
            </a:r>
            <a:br>
              <a:rPr lang="ru-RU" b="1" dirty="0" smtClean="0"/>
            </a:br>
            <a:r>
              <a:rPr lang="ru-RU" b="1" dirty="0" smtClean="0"/>
              <a:t>сельского </a:t>
            </a:r>
            <a:r>
              <a:rPr lang="ru-RU" b="1" dirty="0"/>
              <a:t>хозяйства </a:t>
            </a:r>
            <a:r>
              <a:rPr lang="ru-RU" b="1" dirty="0" smtClean="0"/>
              <a:t>России </a:t>
            </a:r>
            <a:br>
              <a:rPr lang="ru-RU" b="1" dirty="0" smtClean="0"/>
            </a:br>
            <a:r>
              <a:rPr lang="ru-RU" b="1" dirty="0" smtClean="0"/>
              <a:t>по реализации информационно- консультационной работе с населением</a:t>
            </a:r>
            <a:endParaRPr lang="ru-RU" dirty="0"/>
          </a:p>
        </p:txBody>
      </p:sp>
      <p:sp>
        <p:nvSpPr>
          <p:cNvPr id="3" name="Объект 2"/>
          <p:cNvSpPr>
            <a:spLocks noGrp="1"/>
          </p:cNvSpPr>
          <p:nvPr>
            <p:ph idx="1"/>
          </p:nvPr>
        </p:nvSpPr>
        <p:spPr>
          <a:xfrm>
            <a:off x="838200" y="2638425"/>
            <a:ext cx="10515600" cy="4351338"/>
          </a:xfrm>
        </p:spPr>
        <p:txBody>
          <a:bodyPr/>
          <a:lstStyle/>
          <a:p>
            <a:pPr marL="0" indent="0" algn="ctr">
              <a:buNone/>
            </a:pPr>
            <a:endParaRPr lang="ru-RU" b="1" cap="all" dirty="0" smtClean="0"/>
          </a:p>
          <a:p>
            <a:pPr marL="0" indent="0" algn="ctr">
              <a:buNone/>
            </a:pPr>
            <a:r>
              <a:rPr lang="ru-RU" b="1" cap="all" dirty="0" smtClean="0"/>
              <a:t>Памятка</a:t>
            </a:r>
          </a:p>
          <a:p>
            <a:pPr marL="0" indent="0" algn="ctr">
              <a:buNone/>
            </a:pPr>
            <a:r>
              <a:rPr lang="ru-RU" b="1" dirty="0" smtClean="0"/>
              <a:t>«Как </a:t>
            </a:r>
            <a:r>
              <a:rPr lang="ru-RU" b="1" dirty="0"/>
              <a:t>организовать сельскохозяйственный  потребительский кооператив</a:t>
            </a:r>
            <a:r>
              <a:rPr lang="ru-RU" b="1" dirty="0" smtClean="0"/>
              <a:t>»</a:t>
            </a:r>
            <a:endParaRPr lang="ru-RU" dirty="0"/>
          </a:p>
        </p:txBody>
      </p:sp>
    </p:spTree>
    <p:extLst>
      <p:ext uri="{BB962C8B-B14F-4D97-AF65-F5344CB8AC3E}">
        <p14:creationId xmlns:p14="http://schemas.microsoft.com/office/powerpoint/2010/main" val="4043405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6021" y="243191"/>
            <a:ext cx="10515600" cy="1505863"/>
          </a:xfrm>
        </p:spPr>
        <p:txBody>
          <a:bodyPr>
            <a:normAutofit/>
          </a:bodyPr>
          <a:lstStyle/>
          <a:p>
            <a:pPr marL="0" lvl="0" indent="0" algn="ctr">
              <a:spcBef>
                <a:spcPts val="0"/>
              </a:spcBef>
              <a:spcAft>
                <a:spcPts val="600"/>
              </a:spcAft>
              <a:defRPr/>
            </a:pPr>
            <a:r>
              <a:rPr lang="ru-RU" sz="1300" b="1" dirty="0">
                <a:latin typeface="Times New Roman" pitchFamily="18" charset="0"/>
                <a:cs typeface="Times New Roman" pitchFamily="18" charset="0"/>
              </a:rPr>
              <a:t/>
            </a:r>
            <a:br>
              <a:rPr lang="ru-RU" sz="1300" b="1" dirty="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p>
        </p:txBody>
      </p:sp>
      <p:sp>
        <p:nvSpPr>
          <p:cNvPr id="3" name="Объект 2"/>
          <p:cNvSpPr>
            <a:spLocks noGrp="1"/>
          </p:cNvSpPr>
          <p:nvPr>
            <p:ph idx="1"/>
          </p:nvPr>
        </p:nvSpPr>
        <p:spPr>
          <a:xfrm>
            <a:off x="0" y="1503947"/>
            <a:ext cx="12192000" cy="5354053"/>
          </a:xfrm>
        </p:spPr>
        <p:txBody>
          <a:bodyPr>
            <a:noAutofit/>
          </a:bodyPr>
          <a:lstStyle/>
          <a:p>
            <a:pPr marL="0" indent="0" algn="ctr">
              <a:buNone/>
            </a:pPr>
            <a:r>
              <a:rPr lang="ru-RU" sz="2000" b="1" dirty="0">
                <a:latin typeface="Times New Roman" pitchFamily="18" charset="0"/>
                <a:cs typeface="Times New Roman" pitchFamily="18" charset="0"/>
              </a:rPr>
              <a:t>На федеральном уровне </a:t>
            </a:r>
            <a:r>
              <a:rPr lang="ru-RU" sz="2000" b="1" dirty="0" smtClean="0">
                <a:latin typeface="Times New Roman" pitchFamily="18" charset="0"/>
                <a:cs typeface="Times New Roman" pitchFamily="18" charset="0"/>
              </a:rPr>
              <a:t>наиболее крупные национальные кооперативные объединения </a:t>
            </a:r>
            <a:r>
              <a:rPr lang="ru-RU" sz="2000" b="1" dirty="0">
                <a:latin typeface="Times New Roman" pitchFamily="18" charset="0"/>
                <a:cs typeface="Times New Roman" pitchFamily="18" charset="0"/>
              </a:rPr>
              <a:t>(союзы, ассоциации</a:t>
            </a:r>
            <a:r>
              <a:rPr lang="ru-RU" sz="2000" b="1" dirty="0" smtClean="0">
                <a:latin typeface="Times New Roman" pitchFamily="18" charset="0"/>
                <a:cs typeface="Times New Roman" pitchFamily="18" charset="0"/>
              </a:rPr>
              <a:t>):</a:t>
            </a:r>
          </a:p>
          <a:p>
            <a:pPr marL="722313" lvl="0" indent="-360363" algn="just">
              <a:lnSpc>
                <a:spcPct val="120000"/>
              </a:lnSpc>
              <a:spcBef>
                <a:spcPts val="0"/>
              </a:spcBef>
              <a:buClr>
                <a:schemeClr val="accent3"/>
              </a:buClr>
              <a:buSzPct val="95000"/>
              <a:defRPr/>
            </a:pPr>
            <a:r>
              <a:rPr lang="ru-RU" sz="2000" b="1" i="1" dirty="0">
                <a:latin typeface="Times New Roman" pitchFamily="18" charset="0"/>
                <a:cs typeface="Times New Roman" pitchFamily="18" charset="0"/>
              </a:rPr>
              <a:t>Ассоциацию крестьянских (фермерских) хозяйств и кооперативов России (АККОРФ</a:t>
            </a:r>
            <a:r>
              <a:rPr lang="ru-RU" sz="2000" b="1" i="1" dirty="0" smtClean="0">
                <a:latin typeface="Times New Roman" pitchFamily="18" charset="0"/>
                <a:cs typeface="Times New Roman" pitchFamily="18" charset="0"/>
              </a:rPr>
              <a:t>), 1990 г.</a:t>
            </a:r>
            <a:endParaRPr lang="ru-RU" sz="2000" b="1" i="1" dirty="0">
              <a:latin typeface="Times New Roman" pitchFamily="18" charset="0"/>
              <a:cs typeface="Times New Roman" pitchFamily="18" charset="0"/>
            </a:endParaRPr>
          </a:p>
          <a:p>
            <a:pPr marL="722313" lvl="0" indent="-360363" algn="just">
              <a:lnSpc>
                <a:spcPct val="120000"/>
              </a:lnSpc>
              <a:spcBef>
                <a:spcPts val="0"/>
              </a:spcBef>
              <a:buClr>
                <a:schemeClr val="accent3"/>
              </a:buClr>
              <a:buSzPct val="95000"/>
              <a:defRPr/>
            </a:pPr>
            <a:r>
              <a:rPr lang="ru-RU" sz="2000" b="1" i="1" dirty="0">
                <a:latin typeface="Times New Roman" pitchFamily="18" charset="0"/>
                <a:cs typeface="Times New Roman" pitchFamily="18" charset="0"/>
              </a:rPr>
              <a:t>Агропромышленный союз России (</a:t>
            </a:r>
            <a:r>
              <a:rPr lang="ru-RU" sz="2000" b="1" i="1" dirty="0" err="1">
                <a:latin typeface="Times New Roman" pitchFamily="18" charset="0"/>
                <a:cs typeface="Times New Roman" pitchFamily="18" charset="0"/>
              </a:rPr>
              <a:t>Росагропромсоюз</a:t>
            </a:r>
            <a:r>
              <a:rPr lang="ru-RU" sz="2000" b="1" i="1" dirty="0" smtClean="0">
                <a:latin typeface="Times New Roman" pitchFamily="18" charset="0"/>
                <a:cs typeface="Times New Roman" pitchFamily="18" charset="0"/>
              </a:rPr>
              <a:t>), 1997 г.</a:t>
            </a:r>
            <a:endParaRPr lang="ru-RU" sz="2000" b="1" i="1" dirty="0">
              <a:latin typeface="Times New Roman" pitchFamily="18" charset="0"/>
              <a:cs typeface="Times New Roman" pitchFamily="18" charset="0"/>
            </a:endParaRPr>
          </a:p>
          <a:p>
            <a:pPr marL="722313" indent="-360363" algn="just">
              <a:lnSpc>
                <a:spcPct val="120000"/>
              </a:lnSpc>
              <a:spcBef>
                <a:spcPts val="0"/>
              </a:spcBef>
              <a:buClr>
                <a:schemeClr val="accent3"/>
              </a:buClr>
              <a:buSzPct val="95000"/>
              <a:defRPr/>
            </a:pPr>
            <a:r>
              <a:rPr lang="ru-RU" sz="2000" b="1" i="1" dirty="0" smtClean="0">
                <a:latin typeface="Times New Roman" pitchFamily="18" charset="0"/>
                <a:cs typeface="Times New Roman" pitchFamily="18" charset="0"/>
              </a:rPr>
              <a:t>Фонд развития сельской кредитной кооперации (ФРСКК), 1997 г.</a:t>
            </a:r>
          </a:p>
          <a:p>
            <a:pPr marL="722313" indent="-360363" algn="just">
              <a:lnSpc>
                <a:spcPct val="120000"/>
              </a:lnSpc>
              <a:spcBef>
                <a:spcPts val="0"/>
              </a:spcBef>
              <a:buClr>
                <a:schemeClr val="accent3"/>
              </a:buClr>
              <a:buSzPct val="95000"/>
              <a:defRPr/>
            </a:pPr>
            <a:r>
              <a:rPr lang="ru-RU" sz="2000" b="1" i="1" dirty="0" smtClean="0">
                <a:latin typeface="Times New Roman" pitchFamily="18" charset="0"/>
                <a:cs typeface="Times New Roman" pitchFamily="18" charset="0"/>
              </a:rPr>
              <a:t>Союз сельских кредитных кооперативов, 1997 г.</a:t>
            </a:r>
          </a:p>
          <a:p>
            <a:pPr marL="722313" lvl="0" indent="-360363" algn="just">
              <a:lnSpc>
                <a:spcPct val="120000"/>
              </a:lnSpc>
              <a:spcBef>
                <a:spcPts val="0"/>
              </a:spcBef>
              <a:buClr>
                <a:schemeClr val="accent3"/>
              </a:buClr>
              <a:buSzPct val="95000"/>
              <a:defRPr/>
            </a:pPr>
            <a:r>
              <a:rPr lang="ru-RU" sz="2000" b="1" i="1" dirty="0" smtClean="0">
                <a:latin typeface="Times New Roman" pitchFamily="18" charset="0"/>
                <a:cs typeface="Times New Roman" pitchFamily="18" charset="0"/>
              </a:rPr>
              <a:t>Союз рыболовецких колхозов России (</a:t>
            </a:r>
            <a:r>
              <a:rPr lang="ru-RU" sz="2000" b="1" i="1" dirty="0" err="1" smtClean="0">
                <a:latin typeface="Times New Roman" pitchFamily="18" charset="0"/>
                <a:cs typeface="Times New Roman" pitchFamily="18" charset="0"/>
              </a:rPr>
              <a:t>Росрыбколхозсоюз</a:t>
            </a:r>
            <a:r>
              <a:rPr lang="ru-RU" sz="2000" b="1" i="1" dirty="0" smtClean="0">
                <a:latin typeface="Times New Roman" pitchFamily="18" charset="0"/>
                <a:cs typeface="Times New Roman" pitchFamily="18" charset="0"/>
              </a:rPr>
              <a:t>), </a:t>
            </a:r>
          </a:p>
          <a:p>
            <a:pPr marL="722313" indent="-360363" algn="just">
              <a:lnSpc>
                <a:spcPct val="120000"/>
              </a:lnSpc>
              <a:spcBef>
                <a:spcPts val="0"/>
              </a:spcBef>
              <a:buClr>
                <a:schemeClr val="accent3"/>
              </a:buClr>
              <a:buSzPct val="95000"/>
              <a:defRPr/>
            </a:pPr>
            <a:r>
              <a:rPr lang="ru-RU" sz="2000" b="1" i="1" dirty="0" smtClean="0">
                <a:latin typeface="Times New Roman" pitchFamily="18" charset="0"/>
                <a:cs typeface="Times New Roman" pitchFamily="18" charset="0"/>
              </a:rPr>
              <a:t>Союз садоводов России, 1998 г.</a:t>
            </a:r>
          </a:p>
          <a:p>
            <a:pPr marL="722313" lvl="0" indent="-360363" algn="just">
              <a:lnSpc>
                <a:spcPct val="120000"/>
              </a:lnSpc>
              <a:spcBef>
                <a:spcPts val="0"/>
              </a:spcBef>
              <a:buClr>
                <a:schemeClr val="accent3"/>
              </a:buClr>
              <a:buSzPct val="95000"/>
              <a:defRPr/>
            </a:pPr>
            <a:r>
              <a:rPr lang="ru-RU" sz="2000" b="1" i="1" dirty="0" smtClean="0">
                <a:latin typeface="Times New Roman" pitchFamily="18" charset="0"/>
                <a:cs typeface="Times New Roman" pitchFamily="18" charset="0"/>
              </a:rPr>
              <a:t>Федеральный </a:t>
            </a:r>
            <a:r>
              <a:rPr lang="ru-RU" sz="2000" b="1" i="1" dirty="0">
                <a:latin typeface="Times New Roman" pitchFamily="18" charset="0"/>
                <a:cs typeface="Times New Roman" pitchFamily="18" charset="0"/>
              </a:rPr>
              <a:t>союз сельскохозяйственных потребительских </a:t>
            </a:r>
            <a:r>
              <a:rPr lang="ru-RU" sz="2000" b="1" i="1" dirty="0" smtClean="0">
                <a:latin typeface="Times New Roman" pitchFamily="18" charset="0"/>
                <a:cs typeface="Times New Roman" pitchFamily="18" charset="0"/>
              </a:rPr>
              <a:t>кооперативов, 2002 г.</a:t>
            </a:r>
            <a:endParaRPr lang="ru-RU" sz="2000" b="1" i="1" dirty="0">
              <a:latin typeface="Times New Roman" pitchFamily="18" charset="0"/>
              <a:cs typeface="Times New Roman" pitchFamily="18" charset="0"/>
            </a:endParaRPr>
          </a:p>
          <a:p>
            <a:pPr marL="722313" lvl="0" indent="-360363" algn="just">
              <a:lnSpc>
                <a:spcPct val="120000"/>
              </a:lnSpc>
              <a:spcBef>
                <a:spcPts val="0"/>
              </a:spcBef>
              <a:buClr>
                <a:schemeClr val="accent3"/>
              </a:buClr>
              <a:buSzPct val="95000"/>
              <a:defRPr/>
            </a:pPr>
            <a:r>
              <a:rPr lang="ru-RU" sz="2000" b="1" i="1" dirty="0" smtClean="0">
                <a:latin typeface="Times New Roman" pitchFamily="18" charset="0"/>
                <a:cs typeface="Times New Roman" pitchFamily="18" charset="0"/>
              </a:rPr>
              <a:t>Российская саморегулируемая организация ревизионных союзов сельскохозяйственных кооперативов союз «</a:t>
            </a:r>
            <a:r>
              <a:rPr lang="ru-RU" sz="2000" b="1" i="1" dirty="0" err="1" smtClean="0">
                <a:latin typeface="Times New Roman" pitchFamily="18" charset="0"/>
                <a:cs typeface="Times New Roman" pitchFamily="18" charset="0"/>
              </a:rPr>
              <a:t>Агроконтроль</a:t>
            </a:r>
            <a:r>
              <a:rPr lang="ru-RU" sz="2000" b="1" i="1" dirty="0" smtClean="0">
                <a:latin typeface="Times New Roman" pitchFamily="18" charset="0"/>
                <a:cs typeface="Times New Roman" pitchFamily="18" charset="0"/>
              </a:rPr>
              <a:t>», 2003 г.</a:t>
            </a:r>
          </a:p>
          <a:p>
            <a:pPr marL="722313" lvl="0" indent="-360363" algn="just">
              <a:lnSpc>
                <a:spcPct val="120000"/>
              </a:lnSpc>
              <a:spcBef>
                <a:spcPts val="0"/>
              </a:spcBef>
              <a:buClr>
                <a:schemeClr val="accent3"/>
              </a:buClr>
              <a:buSzPct val="95000"/>
              <a:defRPr/>
            </a:pPr>
            <a:r>
              <a:rPr lang="ru-RU" sz="2000" b="1" i="1" dirty="0" smtClean="0">
                <a:latin typeface="Times New Roman" pitchFamily="18" charset="0"/>
                <a:cs typeface="Times New Roman" pitchFamily="18" charset="0"/>
              </a:rPr>
              <a:t>Саморегулируемая организация ревизионных союзов сельскохозяйственных кооперативов Российский союз «Чаянов», 2000 г.</a:t>
            </a:r>
          </a:p>
          <a:p>
            <a:pPr marL="722313" lvl="0" indent="-360363" algn="ctr">
              <a:lnSpc>
                <a:spcPct val="120000"/>
              </a:lnSpc>
              <a:spcBef>
                <a:spcPts val="0"/>
              </a:spcBef>
              <a:buClr>
                <a:schemeClr val="accent3"/>
              </a:buClr>
              <a:buSzPct val="95000"/>
              <a:buNone/>
              <a:defRPr/>
            </a:pPr>
            <a:r>
              <a:rPr lang="ru-RU" sz="2000" b="1" i="1" dirty="0" smtClean="0">
                <a:latin typeface="Times New Roman" pitchFamily="18" charset="0"/>
                <a:cs typeface="Times New Roman" pitchFamily="18" charset="0"/>
              </a:rPr>
              <a:t>	 </a:t>
            </a:r>
            <a:r>
              <a:rPr lang="ru-RU" sz="2000" i="1" u="sng" dirty="0" smtClean="0">
                <a:latin typeface="Times New Roman" pitchFamily="18" charset="0"/>
                <a:cs typeface="Times New Roman" pitchFamily="18" charset="0"/>
              </a:rPr>
              <a:t>Национальные </a:t>
            </a:r>
            <a:r>
              <a:rPr lang="ru-RU" sz="2000" i="1" u="sng" dirty="0">
                <a:latin typeface="Times New Roman" pitchFamily="18" charset="0"/>
                <a:cs typeface="Times New Roman" pitchFamily="18" charset="0"/>
              </a:rPr>
              <a:t>союзы обеспечивают координацию и защиту сельскохозяйственных производственных и сельскохозяйственных потребительских </a:t>
            </a:r>
            <a:r>
              <a:rPr lang="ru-RU" sz="2000" i="1" u="sng" dirty="0" smtClean="0">
                <a:latin typeface="Times New Roman" pitchFamily="18" charset="0"/>
                <a:cs typeface="Times New Roman" pitchFamily="18" charset="0"/>
              </a:rPr>
              <a:t>кооперативов</a:t>
            </a:r>
          </a:p>
        </p:txBody>
      </p:sp>
      <p:pic>
        <p:nvPicPr>
          <p:cNvPr id="4" name="Picture 2" descr="https://www.agroxxi.ru/images/photos/medium/article79262.jpg"/>
          <p:cNvPicPr>
            <a:picLocks noChangeAspect="1" noChangeArrowheads="1"/>
          </p:cNvPicPr>
          <p:nvPr/>
        </p:nvPicPr>
        <p:blipFill>
          <a:blip r:embed="rId2"/>
          <a:srcRect/>
          <a:stretch>
            <a:fillRect/>
          </a:stretch>
        </p:blipFill>
        <p:spPr bwMode="auto">
          <a:xfrm>
            <a:off x="563863" y="209274"/>
            <a:ext cx="1383631" cy="842210"/>
          </a:xfrm>
          <a:prstGeom prst="rect">
            <a:avLst/>
          </a:prstGeom>
          <a:noFill/>
        </p:spPr>
      </p:pic>
      <p:pic>
        <p:nvPicPr>
          <p:cNvPr id="5" name="Picture 6" descr="http://xn--80abjdoczp.xn--p1ai/uploads/posts/2011-02/1298296203_agropromyshlennyy-soyuz-rossii.jpg"/>
          <p:cNvPicPr>
            <a:picLocks noChangeAspect="1" noChangeArrowheads="1"/>
          </p:cNvPicPr>
          <p:nvPr/>
        </p:nvPicPr>
        <p:blipFill>
          <a:blip r:embed="rId3"/>
          <a:srcRect/>
          <a:stretch>
            <a:fillRect/>
          </a:stretch>
        </p:blipFill>
        <p:spPr bwMode="auto">
          <a:xfrm>
            <a:off x="2213810" y="409073"/>
            <a:ext cx="2261937" cy="613611"/>
          </a:xfrm>
          <a:prstGeom prst="rect">
            <a:avLst/>
          </a:prstGeom>
          <a:noFill/>
        </p:spPr>
      </p:pic>
      <p:pic>
        <p:nvPicPr>
          <p:cNvPr id="6" name="Picture 2" descr="C:\Users\Валентина\Desktop\_avatar180.jpg"/>
          <p:cNvPicPr>
            <a:picLocks noChangeAspect="1" noChangeArrowheads="1"/>
          </p:cNvPicPr>
          <p:nvPr/>
        </p:nvPicPr>
        <p:blipFill>
          <a:blip r:embed="rId4"/>
          <a:srcRect/>
          <a:stretch>
            <a:fillRect/>
          </a:stretch>
        </p:blipFill>
        <p:spPr bwMode="auto">
          <a:xfrm>
            <a:off x="4608094" y="180474"/>
            <a:ext cx="926432" cy="914400"/>
          </a:xfrm>
          <a:prstGeom prst="rect">
            <a:avLst/>
          </a:prstGeom>
          <a:noFill/>
        </p:spPr>
      </p:pic>
      <p:pic>
        <p:nvPicPr>
          <p:cNvPr id="7" name="Рисунок 6" descr="Logo_CCP"/>
          <p:cNvPicPr/>
          <p:nvPr/>
        </p:nvPicPr>
        <p:blipFill>
          <a:blip r:embed="rId5" cstate="print"/>
          <a:srcRect/>
          <a:stretch>
            <a:fillRect/>
          </a:stretch>
        </p:blipFill>
        <p:spPr bwMode="auto">
          <a:xfrm>
            <a:off x="5558589" y="348916"/>
            <a:ext cx="1287379" cy="794083"/>
          </a:xfrm>
          <a:prstGeom prst="rect">
            <a:avLst/>
          </a:prstGeom>
          <a:noFill/>
          <a:ln w="9525">
            <a:noFill/>
            <a:miter lim="800000"/>
            <a:headEnd/>
            <a:tailEnd/>
          </a:ln>
        </p:spPr>
      </p:pic>
      <p:pic>
        <p:nvPicPr>
          <p:cNvPr id="8" name="Рисунок 7" descr="Федеральный союз сельскохозяйственных потребительских кооперативов"/>
          <p:cNvPicPr/>
          <p:nvPr/>
        </p:nvPicPr>
        <p:blipFill>
          <a:blip r:embed="rId6" cstate="print"/>
          <a:srcRect/>
          <a:stretch>
            <a:fillRect/>
          </a:stretch>
        </p:blipFill>
        <p:spPr bwMode="auto">
          <a:xfrm>
            <a:off x="6857999" y="264695"/>
            <a:ext cx="1046748" cy="998622"/>
          </a:xfrm>
          <a:prstGeom prst="rect">
            <a:avLst/>
          </a:prstGeom>
          <a:noFill/>
          <a:ln w="9525">
            <a:noFill/>
            <a:miter lim="800000"/>
            <a:headEnd/>
            <a:tailEnd/>
          </a:ln>
        </p:spPr>
      </p:pic>
      <p:pic>
        <p:nvPicPr>
          <p:cNvPr id="9" name="Picture 3" descr="C:\Users\Валентина\Desktop\unnamed.jpg"/>
          <p:cNvPicPr>
            <a:picLocks noChangeAspect="1" noChangeArrowheads="1"/>
          </p:cNvPicPr>
          <p:nvPr/>
        </p:nvPicPr>
        <p:blipFill>
          <a:blip r:embed="rId7" cstate="print"/>
          <a:srcRect/>
          <a:stretch>
            <a:fillRect/>
          </a:stretch>
        </p:blipFill>
        <p:spPr bwMode="auto">
          <a:xfrm>
            <a:off x="8001000" y="264693"/>
            <a:ext cx="1696453" cy="962527"/>
          </a:xfrm>
          <a:prstGeom prst="rect">
            <a:avLst/>
          </a:prstGeom>
          <a:noFill/>
        </p:spPr>
      </p:pic>
      <p:pic>
        <p:nvPicPr>
          <p:cNvPr id="10" name="Содержимое 3" descr="C:\Documents and Settings\KAF_TICD\Рабочий стол\Для стендов 2015\Лого\СРО РС Чаянов.png"/>
          <p:cNvPicPr>
            <a:picLocks/>
          </p:cNvPicPr>
          <p:nvPr/>
        </p:nvPicPr>
        <p:blipFill>
          <a:blip r:embed="rId8" cstate="print"/>
          <a:srcRect/>
          <a:stretch>
            <a:fillRect/>
          </a:stretch>
        </p:blipFill>
        <p:spPr bwMode="auto">
          <a:xfrm>
            <a:off x="9898380" y="0"/>
            <a:ext cx="1266925" cy="1383632"/>
          </a:xfrm>
          <a:prstGeom prst="rect">
            <a:avLst/>
          </a:prstGeom>
          <a:noFill/>
          <a:ln w="9525">
            <a:noFill/>
            <a:miter lim="800000"/>
            <a:headEnd/>
            <a:tailEnd/>
          </a:ln>
        </p:spPr>
      </p:pic>
    </p:spTree>
    <p:extLst>
      <p:ext uri="{BB962C8B-B14F-4D97-AF65-F5344CB8AC3E}">
        <p14:creationId xmlns:p14="http://schemas.microsoft.com/office/powerpoint/2010/main" val="63276070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9412</TotalTime>
  <Words>2162</Words>
  <Application>Microsoft Office PowerPoint</Application>
  <PresentationFormat>Широкоэкранный</PresentationFormat>
  <Paragraphs>250</Paragraphs>
  <Slides>49</Slides>
  <Notes>3</Notes>
  <HiddenSlides>1</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49</vt:i4>
      </vt:variant>
    </vt:vector>
  </HeadingPairs>
  <TitlesOfParts>
    <vt:vector size="56" baseType="lpstr">
      <vt:lpstr>Arial</vt:lpstr>
      <vt:lpstr>Calibri</vt:lpstr>
      <vt:lpstr>Calibri Light</vt:lpstr>
      <vt:lpstr>Times New Roman</vt:lpstr>
      <vt:lpstr>Wingdings</vt:lpstr>
      <vt:lpstr>Тема Office</vt:lpstr>
      <vt:lpstr>Слайд</vt:lpstr>
      <vt:lpstr>Порядок создания сельскохозяйственных потребительских кооперативов (СПоК):</vt:lpstr>
      <vt:lpstr>Порядок создания сельскохозяйственного потребительского кооператива</vt:lpstr>
      <vt:lpstr>1. Информационно-консультационная работа среди населения </vt:lpstr>
      <vt:lpstr>Организации – участвующие в информационно-консультационной работе среди населения </vt:lpstr>
      <vt:lpstr>Информационно-консультационная работа среди населения</vt:lpstr>
      <vt:lpstr>Формы информационно-консультационной работы с населением на основе интернет-ресурсов:</vt:lpstr>
      <vt:lpstr>  Проектный комитет направления стратегического развития  «Малый бизнес и поддержка индивидуальной предпринимательской инициативы» .  </vt:lpstr>
      <vt:lpstr> Деятельность Министерства  сельского хозяйства России  по реализации информационно- консультационной работе с населением</vt:lpstr>
      <vt:lpstr>  </vt:lpstr>
      <vt:lpstr>Презентация PowerPoint</vt:lpstr>
      <vt:lpstr> Всероссийский форум сельхозтоваропроизводителей  11-12 марта 2018 года ( г. Волгоград – г.  Краснодар)  Ключевые темы:  - роль государства в повышении конкурентоспособности; - перспективные направления развития фермерских хозяйств и кооперации; - механизмы государственной поддержки малых форм хозяйствования </vt:lpstr>
      <vt:lpstr> В Белгородской области функционируют региональные кооперативные объединения (союзы, ассоциации): </vt:lpstr>
      <vt:lpstr>Презентация PowerPoint</vt:lpstr>
      <vt:lpstr>Участие сельскохозяйственной кооперации Белгородской области в реализации социальных программ и приоритетного национального проекта  «Развитие агропромышленного комплекса». </vt:lpstr>
      <vt:lpstr> Меры по совершенствованию развития сельскохозяйственной кооперации рассматривались на заседании Совета по инновационно-технологическому развитию Белгородской области   </vt:lpstr>
      <vt:lpstr>Презентация PowerPoint</vt:lpstr>
      <vt:lpstr> Участники заседания Совета по инновационно-технологическому развитию Белгородской области (Белгородский университет кооперации, экономики и права, 18 января, 2018 г.)   </vt:lpstr>
      <vt:lpstr>Участники заседания Совета по инновационно-технологическому развитию Белгородской области  знакомятся с руководителями наиболее успешных сельскохозяйственных потребительских кооперативов</vt:lpstr>
      <vt:lpstr>Успешно функционирующие сельскохозяйственные потребительские кооперативы Белгородской области</vt:lpstr>
      <vt:lpstr>Снабженческо-сбытовой сельскохозяйственный потребительский кооператив «Алексеевское молоко» (СССПоК)</vt:lpstr>
      <vt:lpstr>  Сельскохозяйственный потребительский перерабатывающий кооператив «Сырный Дом»  </vt:lpstr>
      <vt:lpstr>Пилотные проекты развития сельскохозяйственных потребительских кооперативов Белгородской области</vt:lpstr>
      <vt:lpstr> Информационно-консультационное обслуживание кооперации предусматривает: </vt:lpstr>
      <vt:lpstr>2. Подбор и организация деятельности организационного комитета (инициативной группы) </vt:lpstr>
      <vt:lpstr>Презентация PowerPoint</vt:lpstr>
      <vt:lpstr>Обязанности организационного комитета</vt:lpstr>
      <vt:lpstr>Обязанности организационного комитета:</vt:lpstr>
      <vt:lpstr>Презентация PowerPoint</vt:lpstr>
      <vt:lpstr>3. Членство в сельскохозяйственном кооперативе</vt:lpstr>
      <vt:lpstr>Членство в сельскохозяйственном кооперативе</vt:lpstr>
      <vt:lpstr>Членство в сельскохозяйственном кооперативе</vt:lpstr>
      <vt:lpstr>Презентация PowerPoint</vt:lpstr>
      <vt:lpstr>Презентация PowerPoint</vt:lpstr>
      <vt:lpstr>Членство в сельскохозяйственном потребительском кооперативе (СПоК)</vt:lpstr>
      <vt:lpstr>Членство в сельскохозяйственном потребительском кооперативе (СПоК)</vt:lpstr>
      <vt:lpstr>Членство в сельскохозяйственном потребительском кредитном кооперативе (СПоКК)</vt:lpstr>
      <vt:lpstr>Особенности членства в СПоК</vt:lpstr>
      <vt:lpstr>Особенности ассоциированного членства в СПоК</vt:lpstr>
      <vt:lpstr>Презентация PowerPoint</vt:lpstr>
      <vt:lpstr>Презентация PowerPoint</vt:lpstr>
      <vt:lpstr>Презентация PowerPoint</vt:lpstr>
      <vt:lpstr>Документ, подтверждающий членство</vt:lpstr>
      <vt:lpstr>Права члена сельскохозяйственного потребительского кооператива</vt:lpstr>
      <vt:lpstr>Обязанности члена сельскохозяйственного потребительского кооператива</vt:lpstr>
      <vt:lpstr>Прекращение членства в сельскохозяйственном потребительском кооперативе</vt:lpstr>
      <vt:lpstr>Исключение из членства в сельскохозяйственном потребительском кооперативе</vt:lpstr>
      <vt:lpstr>Презентация PowerPoint</vt:lpstr>
      <vt:lpstr>Вопрос об исключении из членов кооператива определяется его уставом</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Сельскохозяйственная кооперация России в условиях формирования рыночных отношений (последнее десятилетие ХХ – начало ХХI )</dc:title>
  <dc:creator>Кафедра теории и истории кооперативного движения преподаватель</dc:creator>
  <cp:lastModifiedBy>Кафедра теории и истории кооперативного движения преподаватель</cp:lastModifiedBy>
  <cp:revision>636</cp:revision>
  <cp:lastPrinted>2018-03-21T15:51:00Z</cp:lastPrinted>
  <dcterms:created xsi:type="dcterms:W3CDTF">2017-11-08T08:09:52Z</dcterms:created>
  <dcterms:modified xsi:type="dcterms:W3CDTF">2018-03-22T06:22:47Z</dcterms:modified>
</cp:coreProperties>
</file>